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slideLayouts/slideLayout32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64"/>
  </p:notesMasterIdLst>
  <p:handoutMasterIdLst>
    <p:handoutMasterId r:id="rId65"/>
  </p:handoutMasterIdLst>
  <p:sldIdLst>
    <p:sldId id="262" r:id="rId10"/>
    <p:sldId id="412" r:id="rId11"/>
    <p:sldId id="480" r:id="rId12"/>
    <p:sldId id="481" r:id="rId13"/>
    <p:sldId id="413" r:id="rId14"/>
    <p:sldId id="450" r:id="rId15"/>
    <p:sldId id="466" r:id="rId16"/>
    <p:sldId id="415" r:id="rId17"/>
    <p:sldId id="478" r:id="rId18"/>
    <p:sldId id="445" r:id="rId19"/>
    <p:sldId id="467" r:id="rId20"/>
    <p:sldId id="469" r:id="rId21"/>
    <p:sldId id="470" r:id="rId22"/>
    <p:sldId id="468" r:id="rId23"/>
    <p:sldId id="417" r:id="rId24"/>
    <p:sldId id="419" r:id="rId25"/>
    <p:sldId id="420" r:id="rId26"/>
    <p:sldId id="421" r:id="rId27"/>
    <p:sldId id="422" r:id="rId28"/>
    <p:sldId id="446" r:id="rId29"/>
    <p:sldId id="447" r:id="rId30"/>
    <p:sldId id="473" r:id="rId31"/>
    <p:sldId id="475" r:id="rId32"/>
    <p:sldId id="428" r:id="rId33"/>
    <p:sldId id="476" r:id="rId34"/>
    <p:sldId id="451" r:id="rId35"/>
    <p:sldId id="429" r:id="rId36"/>
    <p:sldId id="457" r:id="rId37"/>
    <p:sldId id="458" r:id="rId38"/>
    <p:sldId id="472" r:id="rId39"/>
    <p:sldId id="448" r:id="rId40"/>
    <p:sldId id="477" r:id="rId41"/>
    <p:sldId id="431" r:id="rId42"/>
    <p:sldId id="432" r:id="rId43"/>
    <p:sldId id="433" r:id="rId44"/>
    <p:sldId id="434" r:id="rId45"/>
    <p:sldId id="435" r:id="rId46"/>
    <p:sldId id="474" r:id="rId47"/>
    <p:sldId id="436" r:id="rId48"/>
    <p:sldId id="449" r:id="rId49"/>
    <p:sldId id="440" r:id="rId50"/>
    <p:sldId id="441" r:id="rId51"/>
    <p:sldId id="442" r:id="rId52"/>
    <p:sldId id="455" r:id="rId53"/>
    <p:sldId id="443" r:id="rId54"/>
    <p:sldId id="444" r:id="rId55"/>
    <p:sldId id="459" r:id="rId56"/>
    <p:sldId id="461" r:id="rId57"/>
    <p:sldId id="460" r:id="rId58"/>
    <p:sldId id="453" r:id="rId59"/>
    <p:sldId id="462" r:id="rId60"/>
    <p:sldId id="471" r:id="rId61"/>
    <p:sldId id="463" r:id="rId62"/>
    <p:sldId id="260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2C3D"/>
    <a:srgbClr val="8A0028"/>
    <a:srgbClr val="90152A"/>
    <a:srgbClr val="DF7023"/>
    <a:srgbClr val="0F78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36" autoAdjust="0"/>
    <p:restoredTop sz="86369" autoAdjust="0"/>
  </p:normalViewPr>
  <p:slideViewPr>
    <p:cSldViewPr snapToGrid="0">
      <p:cViewPr varScale="1">
        <p:scale>
          <a:sx n="100" d="100"/>
          <a:sy n="100" d="100"/>
        </p:scale>
        <p:origin x="181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presProps" Target="pres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05748-ED2D-D64E-99DF-8786916463A4}" type="datetime1">
              <a:rPr lang="en-US" smtClean="0"/>
              <a:t>3/11/2019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AFACB-FB72-504C-9D79-2AB5728FD867}" type="datetime1">
              <a:rPr lang="en-US" smtClean="0"/>
              <a:t>3/11/2019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ets-animals.blurtit.com/151786/what-is-the-difference-between-mammals-and-non-mammal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igsaw.vitalsource.com/books/9781439892022/epub/OPS/loc_020.xhtml#eid15398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Characterize customer segments for marketing purposes </a:t>
            </a:r>
          </a:p>
          <a:p>
            <a:r>
              <a:rPr lang="en-US" dirty="0"/>
              <a:t>Classification of</a:t>
            </a:r>
            <a:r>
              <a:rPr lang="en-US" baseline="0" dirty="0"/>
              <a:t> plants and animal by their features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Mammals And Non-mammals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Characterize customer segments for marketing purposes </a:t>
            </a:r>
          </a:p>
          <a:p>
            <a:r>
              <a:rPr lang="en-US" dirty="0"/>
              <a:t>Classification of</a:t>
            </a:r>
            <a:r>
              <a:rPr lang="en-US" baseline="0" dirty="0"/>
              <a:t> plants and animal by their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52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 16.1 Financial performance data for chemical, health, and supermarket companies (Source: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Forbes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vol. 127, no. 1 (January 5, 1981))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30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 16.2 Standardized financial performance data for diversified chemical, health, and supermarket companies (Source: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Forbes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vol. 127, no. 1 (January 5, 1981))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05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75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middle three columns of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Table 16.4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show the results of one run of the SAS FASTCLUS procedure, a run of S-PLUS, and a run of Stata using the default options.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20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Density-based spatial clustering of applications with noise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49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36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066" y="-14942"/>
            <a:ext cx="2324100" cy="13208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 - B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81016"/>
            <a:ext cx="3544298" cy="30227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8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8C43A9-32E4-4068-8A81-480D12E0E09A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99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C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2"/>
            <a:ext cx="9144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F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s with NYC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58430"/>
            <a:ext cx="3346648" cy="1338659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74316" y="2311400"/>
            <a:ext cx="7918785" cy="11811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619500"/>
            <a:ext cx="9144000" cy="27875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47029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14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.emf"/><Relationship Id="rId5" Type="http://schemas.openxmlformats.org/officeDocument/2006/relationships/image" Target="../media/image14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1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803" r:id="rId2"/>
    <p:sldLayoutId id="2147483804" r:id="rId3"/>
    <p:sldLayoutId id="2147483805" r:id="rId4"/>
    <p:sldLayoutId id="2147483773" r:id="rId5"/>
    <p:sldLayoutId id="2147483771" r:id="rId6"/>
    <p:sldLayoutId id="2147483799" r:id="rId7"/>
    <p:sldLayoutId id="2147483764" r:id="rId8"/>
    <p:sldLayoutId id="2147483806" r:id="rId9"/>
    <p:sldLayoutId id="2147483807" r:id="rId10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9048" y="6419355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  <p:sldLayoutId id="2147483808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truecluster.com/TrueclusterExamples.pdf" TargetMode="Externa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en.wikipedia.org/wiki/File:DBSCAN-Illustration.svg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Multivariate Data Analysis – BIA 652 </a:t>
            </a:r>
          </a:p>
          <a:p>
            <a:pPr algn="ctr"/>
            <a:r>
              <a:rPr lang="en-U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Class </a:t>
            </a:r>
            <a:r>
              <a:rPr lang="en-US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7 </a:t>
            </a:r>
            <a:r>
              <a:rPr lang="en-U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Cluster Analysis</a:t>
            </a:r>
            <a:endParaRPr lang="en-US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" r="14818" b="3283"/>
          <a:stretch/>
        </p:blipFill>
        <p:spPr>
          <a:xfrm>
            <a:off x="0" y="3619500"/>
            <a:ext cx="9144000" cy="2787570"/>
          </a:xfrm>
        </p:spPr>
      </p:pic>
      <p:pic>
        <p:nvPicPr>
          <p:cNvPr id="1026" name="Picture 2" descr="https://www.stevens.edu/sites/stevens_edu/files/footer_main_image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7" y="3675022"/>
            <a:ext cx="57714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937760" y="700778"/>
            <a:ext cx="38820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Amir H Gandomi; PhD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Assistant Professor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Stevens Institute of Technology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a.h.gandomi@stevens.edu</a:t>
            </a:r>
          </a:p>
        </p:txBody>
      </p:sp>
    </p:spTree>
    <p:extLst>
      <p:ext uri="{BB962C8B-B14F-4D97-AF65-F5344CB8AC3E}">
        <p14:creationId xmlns:p14="http://schemas.microsoft.com/office/powerpoint/2010/main" val="2165705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438400"/>
            <a:ext cx="8229600" cy="1143000"/>
          </a:xfrm>
          <a:noFill/>
          <a:ln w="38100">
            <a:solidFill>
              <a:srgbClr val="B12C3D"/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/>
              <a:t>Graphical Methods</a:t>
            </a:r>
            <a:endParaRPr lang="en-US" sz="4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17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Scatter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analysis</a:t>
            </a:r>
          </a:p>
          <a:p>
            <a:pPr lvl="1"/>
            <a:r>
              <a:rPr lang="en-US" dirty="0"/>
              <a:t>E.g. scatter diagram of two variables (p 406)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11</a:t>
            </a:fld>
            <a:endParaRPr lang="en-US"/>
          </a:p>
        </p:txBody>
      </p:sp>
      <p:sp>
        <p:nvSpPr>
          <p:cNvPr id="6" name="AutoShape 4" descr="https://jigsaw.vitalsource.com/books/9781439892022/epub/OPS/images/9781439892022_059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824" y="2749551"/>
            <a:ext cx="3655751" cy="330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46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Distance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sz="2000" dirty="0"/>
              <a:t>Power (</a:t>
            </a:r>
            <a:r>
              <a:rPr lang="en-US" sz="2000" dirty="0" err="1"/>
              <a:t>Minkowski</a:t>
            </a:r>
            <a:r>
              <a:rPr lang="en-US" sz="2000" dirty="0"/>
              <a:t>) Distance:</a:t>
            </a:r>
          </a:p>
          <a:p>
            <a:pPr marL="0" indent="0"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	{|x</a:t>
            </a:r>
            <a:r>
              <a:rPr lang="en-US" sz="2000" baseline="-25000" dirty="0">
                <a:latin typeface="Arial" pitchFamily="34" charset="0"/>
                <a:cs typeface="Arial" pitchFamily="34" charset="0"/>
              </a:rPr>
              <a:t>11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– x</a:t>
            </a:r>
            <a:r>
              <a:rPr lang="en-US" sz="2000" baseline="-25000" dirty="0">
                <a:latin typeface="Arial" pitchFamily="34" charset="0"/>
                <a:cs typeface="Arial" pitchFamily="34" charset="0"/>
              </a:rPr>
              <a:t>21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|</a:t>
            </a:r>
            <a:r>
              <a:rPr lang="en-US" sz="2000" baseline="30000" dirty="0">
                <a:latin typeface="Arial" pitchFamily="34" charset="0"/>
                <a:cs typeface="Arial" pitchFamily="34" charset="0"/>
              </a:rPr>
              <a:t>q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+ | x</a:t>
            </a:r>
            <a:r>
              <a:rPr lang="en-US" sz="2000" baseline="-25000" dirty="0">
                <a:latin typeface="Arial" pitchFamily="34" charset="0"/>
                <a:cs typeface="Arial" pitchFamily="34" charset="0"/>
              </a:rPr>
              <a:t>12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– x</a:t>
            </a:r>
            <a:r>
              <a:rPr lang="en-US" sz="2000" baseline="-25000" dirty="0">
                <a:latin typeface="Arial" pitchFamily="34" charset="0"/>
                <a:cs typeface="Arial" pitchFamily="34" charset="0"/>
              </a:rPr>
              <a:t>22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|</a:t>
            </a:r>
            <a:r>
              <a:rPr lang="en-US" sz="2000" baseline="30000" dirty="0">
                <a:latin typeface="Arial" pitchFamily="34" charset="0"/>
                <a:cs typeface="Arial" pitchFamily="34" charset="0"/>
              </a:rPr>
              <a:t>q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}</a:t>
            </a:r>
            <a:r>
              <a:rPr lang="en-US" sz="2000" baseline="30000" dirty="0">
                <a:latin typeface="Arial" pitchFamily="34" charset="0"/>
                <a:cs typeface="Arial" pitchFamily="34" charset="0"/>
              </a:rPr>
              <a:t>1/q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</a:p>
          <a:p>
            <a:pPr lvl="1"/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342900" lvl="1" indent="-342900">
              <a:buFont typeface="Arial"/>
              <a:buChar char="•"/>
            </a:pPr>
            <a:r>
              <a:rPr lang="en-US" sz="2000" dirty="0"/>
              <a:t>Special Cases:</a:t>
            </a:r>
          </a:p>
          <a:p>
            <a:pPr lvl="1"/>
            <a:r>
              <a:rPr lang="en-US" sz="2000" dirty="0"/>
              <a:t>Manhattan (rectilinear) Distance:  q = 1</a:t>
            </a:r>
          </a:p>
          <a:p>
            <a:pPr lvl="1"/>
            <a:r>
              <a:rPr lang="en-US" sz="2000" dirty="0"/>
              <a:t>Euclidean Distance:  q = 2</a:t>
            </a:r>
          </a:p>
          <a:p>
            <a:pPr marL="457200" lvl="1" indent="0">
              <a:buNone/>
            </a:pPr>
            <a:endParaRPr lang="en-US" sz="2000" baseline="30000" dirty="0"/>
          </a:p>
          <a:p>
            <a:r>
              <a:rPr lang="en-US" sz="2000" dirty="0"/>
              <a:t>Distance matrix</a:t>
            </a:r>
          </a:p>
          <a:p>
            <a:pPr lvl="1"/>
            <a:r>
              <a:rPr lang="en-US" dirty="0"/>
              <a:t>diagonal are all zero</a:t>
            </a:r>
          </a:p>
          <a:p>
            <a:pPr lvl="1"/>
            <a:r>
              <a:rPr lang="en-US" dirty="0"/>
              <a:t>off-diagonal entries are positive</a:t>
            </a:r>
          </a:p>
          <a:p>
            <a:pPr lvl="1"/>
            <a:r>
              <a:rPr lang="en-US" dirty="0"/>
              <a:t>It is a symmetric matrix</a:t>
            </a:r>
          </a:p>
          <a:p>
            <a:pPr lvl="1"/>
            <a:r>
              <a:rPr lang="en-US" dirty="0"/>
              <a:t>for any </a:t>
            </a:r>
            <a:r>
              <a:rPr lang="en-US" dirty="0" err="1"/>
              <a:t>i</a:t>
            </a:r>
            <a:r>
              <a:rPr lang="en-US" dirty="0"/>
              <a:t> and j, </a:t>
            </a:r>
            <a:r>
              <a:rPr lang="en-US" i="1" dirty="0" err="1"/>
              <a:t>x</a:t>
            </a:r>
            <a:r>
              <a:rPr lang="en-US" baseline="-25000" dirty="0" err="1"/>
              <a:t>ij</a:t>
            </a:r>
            <a:r>
              <a:rPr lang="en-US" dirty="0"/>
              <a:t> ≤ </a:t>
            </a:r>
            <a:r>
              <a:rPr lang="en-US" i="1" dirty="0" err="1"/>
              <a:t>x</a:t>
            </a:r>
            <a:r>
              <a:rPr lang="en-US" baseline="-25000" dirty="0" err="1"/>
              <a:t>ik</a:t>
            </a:r>
            <a:r>
              <a:rPr lang="en-US" dirty="0"/>
              <a:t> + </a:t>
            </a:r>
            <a:r>
              <a:rPr lang="en-US" i="1" dirty="0" err="1"/>
              <a:t>x</a:t>
            </a:r>
            <a:r>
              <a:rPr lang="en-US" baseline="-25000" dirty="0" err="1"/>
              <a:t>kj</a:t>
            </a:r>
            <a:r>
              <a:rPr lang="en-US" dirty="0"/>
              <a:t> for all 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18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 Scale Example (p 413)</a:t>
            </a:r>
            <a:br>
              <a:rPr lang="en-US" dirty="0"/>
            </a:br>
            <a:r>
              <a:rPr lang="en-US" dirty="0"/>
              <a:t>Distances in R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093983"/>
              </p:ext>
            </p:extLst>
          </p:nvPr>
        </p:nvGraphicFramePr>
        <p:xfrm>
          <a:off x="1524000" y="2957045"/>
          <a:ext cx="6096000" cy="22504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US" sz="2000" b="1" dirty="0">
                        <a:effectLst/>
                      </a:endParaRP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0</a:t>
                      </a:r>
                      <a:endParaRPr lang="en-US" sz="2000" b="1" dirty="0">
                        <a:effectLst/>
                      </a:endParaRP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1.00</a:t>
                      </a:r>
                      <a:endParaRPr lang="en-US" sz="2000" b="1" dirty="0">
                        <a:effectLst/>
                      </a:endParaRP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5.39</a:t>
                      </a:r>
                      <a:endParaRPr lang="en-US" sz="2000" b="1">
                        <a:effectLst/>
                      </a:endParaRP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7.21</a:t>
                      </a:r>
                      <a:endParaRPr lang="en-US" sz="2000" b="1">
                        <a:effectLst/>
                      </a:endParaRP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8.06</a:t>
                      </a:r>
                      <a:endParaRPr lang="en-US" sz="2000" b="1">
                        <a:effectLst/>
                      </a:endParaRPr>
                    </a:p>
                  </a:txBody>
                  <a:tcPr marL="19050" marR="19050" marT="19050" marB="190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2</a:t>
                      </a:r>
                      <a:endParaRPr lang="en-US" sz="2000" b="1" dirty="0">
                        <a:effectLst/>
                      </a:endParaRP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1.00</a:t>
                      </a:r>
                      <a:endParaRPr lang="en-US" sz="2000" b="1" dirty="0">
                        <a:effectLst/>
                      </a:endParaRP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0</a:t>
                      </a:r>
                      <a:endParaRPr lang="en-US" sz="2000" b="1" dirty="0">
                        <a:effectLst/>
                      </a:endParaRP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4.47</a:t>
                      </a:r>
                      <a:endParaRPr lang="en-US" sz="2000" b="1" dirty="0">
                        <a:effectLst/>
                      </a:endParaRP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6.40</a:t>
                      </a:r>
                      <a:endParaRPr lang="en-US" sz="2000" b="1">
                        <a:effectLst/>
                      </a:endParaRP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7.62</a:t>
                      </a:r>
                      <a:endParaRPr lang="en-US" sz="2000" b="1">
                        <a:effectLst/>
                      </a:endParaRPr>
                    </a:p>
                  </a:txBody>
                  <a:tcPr marL="19050" marR="19050" marT="19050" marB="1905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3</a:t>
                      </a:r>
                      <a:endParaRPr lang="en-US" sz="2000" b="1">
                        <a:effectLst/>
                      </a:endParaRP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5.39</a:t>
                      </a:r>
                      <a:endParaRPr lang="en-US" sz="2000" b="1">
                        <a:effectLst/>
                      </a:endParaRP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4.47</a:t>
                      </a:r>
                      <a:endParaRPr lang="en-US" sz="2000" b="1" dirty="0">
                        <a:effectLst/>
                      </a:endParaRP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0</a:t>
                      </a:r>
                      <a:endParaRPr lang="en-US" sz="2000" b="1" dirty="0">
                        <a:effectLst/>
                      </a:endParaRP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2.24</a:t>
                      </a:r>
                      <a:endParaRPr lang="en-US" sz="2000" b="1" dirty="0">
                        <a:effectLst/>
                      </a:endParaRP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5.10</a:t>
                      </a:r>
                      <a:endParaRPr lang="en-US" sz="2000" b="1">
                        <a:effectLst/>
                      </a:endParaRPr>
                    </a:p>
                  </a:txBody>
                  <a:tcPr marL="19050" marR="19050" marT="19050" marB="1905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4</a:t>
                      </a:r>
                      <a:endParaRPr lang="en-US" sz="2000" b="1">
                        <a:effectLst/>
                      </a:endParaRP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7.21</a:t>
                      </a:r>
                      <a:endParaRPr lang="en-US" sz="2000" b="1">
                        <a:effectLst/>
                      </a:endParaRP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6.40</a:t>
                      </a:r>
                      <a:endParaRPr lang="en-US" sz="2000" b="1" dirty="0">
                        <a:effectLst/>
                      </a:endParaRP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2.24</a:t>
                      </a:r>
                      <a:endParaRPr lang="en-US" sz="2000" b="1" dirty="0">
                        <a:effectLst/>
                      </a:endParaRP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0</a:t>
                      </a:r>
                      <a:endParaRPr lang="en-US" sz="2000" b="1" dirty="0">
                        <a:effectLst/>
                      </a:endParaRP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3.61</a:t>
                      </a:r>
                      <a:endParaRPr lang="en-US" sz="2000" b="1" dirty="0">
                        <a:effectLst/>
                      </a:endParaRPr>
                    </a:p>
                  </a:txBody>
                  <a:tcPr marL="19050" marR="19050" marT="19050" marB="1905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5</a:t>
                      </a:r>
                      <a:endParaRPr lang="en-US" sz="2000" b="1">
                        <a:effectLst/>
                      </a:endParaRP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8.06</a:t>
                      </a:r>
                      <a:endParaRPr lang="en-US" sz="2000" b="1" dirty="0">
                        <a:effectLst/>
                      </a:endParaRP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7.62</a:t>
                      </a:r>
                      <a:endParaRPr lang="en-US" sz="2000" b="1">
                        <a:effectLst/>
                      </a:endParaRP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5.10</a:t>
                      </a:r>
                      <a:endParaRPr lang="en-US" sz="2000" b="1">
                        <a:effectLst/>
                      </a:endParaRP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3.61</a:t>
                      </a:r>
                      <a:endParaRPr lang="en-US" sz="2000" b="1" dirty="0">
                        <a:effectLst/>
                      </a:endParaRP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0</a:t>
                      </a:r>
                      <a:endParaRPr lang="en-US" sz="2000" b="1" dirty="0">
                        <a:effectLst/>
                      </a:endParaRPr>
                    </a:p>
                  </a:txBody>
                  <a:tcPr marL="19050" marR="19050" marT="19050" marB="1905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448602" y="1864176"/>
            <a:ext cx="43425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Fira Sans"/>
              </a:rPr>
              <a:t>Euclidian distance between five hypothetical points</a:t>
            </a:r>
            <a:endParaRPr lang="en-US" sz="2400" b="0" i="0" dirty="0">
              <a:solidFill>
                <a:srgbClr val="333333"/>
              </a:solidFill>
              <a:effectLst/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921664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Profile diagram/plot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Standardize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each variable:</a:t>
            </a:r>
          </a:p>
          <a:p>
            <a:pPr marL="457200" lvl="1" indent="0" algn="ctr">
              <a:lnSpc>
                <a:spcPct val="150000"/>
              </a:lnSpc>
              <a:buNone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Z = (X – m(X))/SD(X)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Compute Z’s for each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sample</a:t>
            </a:r>
            <a:endParaRPr lang="en-US" sz="18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Plot all Z’s on a single graph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sz="18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Example (p 408):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/>
              <a:t>Financial performance data for chemical, health, and supermarket companies (Source: </a:t>
            </a:r>
            <a:r>
              <a:rPr lang="en-US" sz="1600" i="1" dirty="0"/>
              <a:t>Forbes</a:t>
            </a:r>
            <a:r>
              <a:rPr lang="en-US" sz="1600" dirty="0"/>
              <a:t>, vol. 127, no. 1 (January 5, 1981))</a:t>
            </a: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/>
              <a:t>Start with P=7 variables (X’s)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545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(p 408)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13" y="1078029"/>
            <a:ext cx="6091130" cy="50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07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25 Companies (p 410)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07" y="1042253"/>
            <a:ext cx="7478986" cy="517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62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Profile Plot for Co. #1</a:t>
            </a:r>
            <a:br>
              <a:rPr lang="en-US" dirty="0"/>
            </a:br>
            <a:r>
              <a:rPr lang="en-US" dirty="0"/>
              <a:t>Standardized Variables (Z’s)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80" y="1379908"/>
            <a:ext cx="7659930" cy="5024438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628" b="22304"/>
          <a:stretch/>
        </p:blipFill>
        <p:spPr bwMode="auto">
          <a:xfrm>
            <a:off x="457200" y="3047999"/>
            <a:ext cx="934795" cy="212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912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763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Example: </a:t>
            </a:r>
            <a:br>
              <a:rPr lang="en-US" sz="3600" dirty="0"/>
            </a:br>
            <a:r>
              <a:rPr lang="en-US" sz="3600" dirty="0"/>
              <a:t>Profile Plot for several companies</a:t>
            </a:r>
            <a:br>
              <a:rPr lang="en-US" sz="3600" dirty="0"/>
            </a:br>
            <a:r>
              <a:rPr lang="en-US" sz="3600" dirty="0"/>
              <a:t>Standardized Variables (Z’s)(p 412)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4304"/>
          <a:stretch/>
        </p:blipFill>
        <p:spPr>
          <a:xfrm>
            <a:off x="2209800" y="2266950"/>
            <a:ext cx="6781800" cy="4014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1950" y="2624435"/>
            <a:ext cx="22479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Fira Sans"/>
              </a:rPr>
              <a:t>Profile Plot of Health and Supermarket Companies with Standardized Financial Performance Data</a:t>
            </a:r>
            <a:endParaRPr lang="en-US" b="0" i="0" dirty="0">
              <a:solidFill>
                <a:srgbClr val="333333"/>
              </a:solidFill>
              <a:effectLst/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064340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" y="1828800"/>
            <a:ext cx="6705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itchFamily="34" charset="0"/>
                <a:cs typeface="Arial" pitchFamily="34" charset="0"/>
              </a:rPr>
              <a:t>On can distinguish 3 clusters:</a:t>
            </a:r>
          </a:p>
          <a:p>
            <a:endParaRPr lang="en-US" sz="32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Health companies: #15-18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Grocery companies: #20, 21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Hospital supply companies: #19</a:t>
            </a:r>
          </a:p>
        </p:txBody>
      </p:sp>
    </p:spTree>
    <p:extLst>
      <p:ext uri="{BB962C8B-B14F-4D97-AF65-F5344CB8AC3E}">
        <p14:creationId xmlns:p14="http://schemas.microsoft.com/office/powerpoint/2010/main" val="68421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– Class 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9154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Introduction of Cluster Analysis – Chapter 16</a:t>
            </a:r>
          </a:p>
          <a:p>
            <a:pPr lvl="1"/>
            <a:r>
              <a:rPr lang="en-US" sz="2400" dirty="0"/>
              <a:t>Including K-Means and Density Clustering</a:t>
            </a:r>
          </a:p>
          <a:p>
            <a:endParaRPr lang="en-US" sz="2800" dirty="0" smtClean="0"/>
          </a:p>
          <a:p>
            <a:r>
              <a:rPr lang="en-US" sz="2800" dirty="0"/>
              <a:t>Preliminary results of the project </a:t>
            </a:r>
            <a:r>
              <a:rPr lang="en-US" sz="2800" dirty="0" smtClean="0"/>
              <a:t>(Due April 1)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This </a:t>
            </a:r>
            <a:r>
              <a:rPr lang="en-US" sz="2800" dirty="0"/>
              <a:t>week’s assignment is </a:t>
            </a:r>
            <a:r>
              <a:rPr lang="en-US" sz="2800" dirty="0" smtClean="0"/>
              <a:t>HW: </a:t>
            </a:r>
            <a:r>
              <a:rPr lang="en-US" sz="2800" dirty="0" smtClean="0"/>
              <a:t>16.6,16.8 (Due March 25)</a:t>
            </a:r>
          </a:p>
          <a:p>
            <a:endParaRPr lang="en-US" sz="2800" dirty="0"/>
          </a:p>
          <a:p>
            <a:r>
              <a:rPr lang="en-US" sz="2800" dirty="0" smtClean="0"/>
              <a:t>Additional </a:t>
            </a:r>
            <a:r>
              <a:rPr lang="en-US" sz="2800" dirty="0"/>
              <a:t>assignment – review what we did earlier on:  Matrix Algebra, Eigenvectors</a:t>
            </a:r>
          </a:p>
          <a:p>
            <a:endParaRPr lang="en-US" sz="2800" dirty="0" smtClean="0"/>
          </a:p>
          <a:p>
            <a:r>
              <a:rPr lang="en-US" sz="2800" dirty="0" smtClean="0"/>
              <a:t>Next Class (March 25):  </a:t>
            </a:r>
            <a:endParaRPr lang="en-US" sz="2800" dirty="0"/>
          </a:p>
          <a:p>
            <a:pPr lvl="1"/>
            <a:r>
              <a:rPr lang="en-US" sz="2400" dirty="0" smtClean="0"/>
              <a:t>Lecture about your project writing and presentation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1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438400"/>
            <a:ext cx="8229600" cy="1143000"/>
          </a:xfrm>
          <a:noFill/>
          <a:ln w="38100">
            <a:solidFill>
              <a:srgbClr val="8A0028"/>
            </a:solidFill>
          </a:ln>
        </p:spPr>
        <p:txBody>
          <a:bodyPr>
            <a:normAutofit fontScale="90000"/>
          </a:bodyPr>
          <a:lstStyle/>
          <a:p>
            <a:pPr lvl="1" algn="ctr" defTabSz="457200" rtl="0">
              <a:lnSpc>
                <a:spcPct val="150000"/>
              </a:lnSpc>
              <a:spcBef>
                <a:spcPct val="0"/>
              </a:spcBef>
            </a:pPr>
            <a:r>
              <a:rPr lang="en-US" sz="4400" b="1" kern="1200" dirty="0">
                <a:solidFill>
                  <a:schemeClr val="tx1"/>
                </a:solidFill>
                <a:latin typeface="Century Gothic"/>
                <a:ea typeface="+mj-ea"/>
                <a:cs typeface="Century Gothic"/>
              </a:rPr>
              <a:t>Analytical clustering techniques</a:t>
            </a:r>
            <a:r>
              <a:rPr lang="en-US" sz="4000" dirty="0"/>
              <a:t/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1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438400"/>
            <a:ext cx="8229600" cy="114300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/>
              <a:t>Hierarchical Clustering</a:t>
            </a:r>
            <a:endParaRPr lang="en-US" sz="4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81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 rot="16200000">
            <a:off x="1593316" y="4171870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</a:rPr>
              <a:t>Divisive</a:t>
            </a:r>
            <a:endParaRPr lang="en-US" b="0" i="0" dirty="0">
              <a:effectLst/>
              <a:latin typeface="Roboto"/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6215457" y="4171870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</a:rPr>
              <a:t>Agglomerative</a:t>
            </a:r>
            <a:endParaRPr lang="en-US" b="0" i="0" dirty="0">
              <a:effectLst/>
              <a:latin typeface="Roboto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324100" y="2943225"/>
            <a:ext cx="3691" cy="324240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708105" y="2818359"/>
            <a:ext cx="0" cy="336726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Hierarchical Methods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9974" y="1164820"/>
            <a:ext cx="76866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Agglomerative methods</a:t>
            </a:r>
            <a:r>
              <a:rPr lang="en-US" dirty="0"/>
              <a:t> start with </a:t>
            </a:r>
            <a:r>
              <a:rPr lang="en-US" i="1" dirty="0"/>
              <a:t>N</a:t>
            </a:r>
            <a:r>
              <a:rPr lang="en-US" dirty="0"/>
              <a:t> clusters and combine the two closest clusters, thus reducing the number of clusters by one in each step.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Divisive methods</a:t>
            </a:r>
            <a:r>
              <a:rPr lang="en-US" dirty="0"/>
              <a:t> start with one cluster and split off the cases that are most dissimilar to the remaining ones.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625" y="3102765"/>
            <a:ext cx="3638646" cy="308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1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 commonly used programs are of the </a:t>
            </a:r>
            <a:r>
              <a:rPr lang="en-US" b="1" dirty="0"/>
              <a:t>agglomerative</a:t>
            </a:r>
            <a:r>
              <a:rPr lang="en-US" dirty="0"/>
              <a:t> type.</a:t>
            </a:r>
          </a:p>
          <a:p>
            <a:r>
              <a:rPr lang="en-US" dirty="0"/>
              <a:t>The centroid procedure is a widely used example of agglomerative methods.</a:t>
            </a:r>
          </a:p>
          <a:p>
            <a:r>
              <a:rPr lang="en-US" dirty="0"/>
              <a:t>In the centroid method the distance between two clusters is defined as the distance between the group centroids.</a:t>
            </a:r>
          </a:p>
          <a:p>
            <a:r>
              <a:rPr lang="en-US" dirty="0"/>
              <a:t>The process proceeds by combining groups according to the distance between their centroids.</a:t>
            </a:r>
          </a:p>
          <a:p>
            <a:r>
              <a:rPr lang="en-US" dirty="0"/>
              <a:t>The groups with the shortest distance being combined first.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02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Hierarchical Clustering (p 415)</a:t>
            </a:r>
            <a:br>
              <a:rPr lang="en-US" dirty="0"/>
            </a:br>
            <a:r>
              <a:rPr lang="en-US" dirty="0"/>
              <a:t>O(n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211" y="1191076"/>
            <a:ext cx="4860757" cy="48607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28700" y="3273070"/>
            <a:ext cx="14173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Fira Sans"/>
              </a:rPr>
              <a:t>Hierarchical Cluster Analysis</a:t>
            </a:r>
            <a:endParaRPr lang="en-US" b="0" i="0" dirty="0">
              <a:solidFill>
                <a:srgbClr val="333333"/>
              </a:solidFill>
              <a:effectLst/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725321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39787"/>
          </a:xfrm>
        </p:spPr>
        <p:txBody>
          <a:bodyPr/>
          <a:lstStyle/>
          <a:p>
            <a:r>
              <a:rPr lang="en-US" dirty="0"/>
              <a:t>Steps (p 414)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US" sz="2200" dirty="0"/>
              <a:t>Initially, the closest two centroids (points) of the five hypothetical observations are points 1 and 2, so they are combined first and their centroid is obtained in step 1. 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200" dirty="0"/>
              <a:t>In step 2, centroids (points) 3 and 4 are combined (and their centroid is obtained), since they are the closest now that points 1 and 2 have been replaced by their centroid. 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200" dirty="0"/>
              <a:t>At step 3 the centroid of points 3 and 4 and centroid (point) 5 are combined, and the centroid is obtained. 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200" dirty="0"/>
              <a:t>Finally, at the last step the centroid of points 1 and 2 and the centroid of points 3, 4, and 5 are combined to form a single group.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17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498" y="274638"/>
            <a:ext cx="5471117" cy="60109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4320" y="2287687"/>
            <a:ext cx="215124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33333"/>
                </a:solidFill>
                <a:latin typeface="Fira Sans"/>
              </a:rPr>
              <a:t>Hierarchical Cluster Analysis Using Standardized Hypothetical Data Set</a:t>
            </a:r>
          </a:p>
          <a:p>
            <a:pPr algn="ctr"/>
            <a:r>
              <a:rPr lang="en-US" sz="2400" b="0" i="0" dirty="0">
                <a:solidFill>
                  <a:srgbClr val="333333"/>
                </a:solidFill>
                <a:effectLst/>
                <a:latin typeface="Fira Sans"/>
              </a:rPr>
              <a:t>(p 416)</a:t>
            </a:r>
          </a:p>
        </p:txBody>
      </p:sp>
    </p:spTree>
    <p:extLst>
      <p:ext uri="{BB962C8B-B14F-4D97-AF65-F5344CB8AC3E}">
        <p14:creationId xmlns:p14="http://schemas.microsoft.com/office/powerpoint/2010/main" val="323500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Continued:</a:t>
            </a:r>
            <a:br>
              <a:rPr lang="en-US" dirty="0"/>
            </a:br>
            <a:r>
              <a:rPr lang="en-US" sz="4000" dirty="0" err="1"/>
              <a:t>Dendrogram</a:t>
            </a:r>
            <a:r>
              <a:rPr lang="en-US" sz="4000" dirty="0"/>
              <a:t> (or tree graph) for Hierarchical Cluster Analysis (p 417)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474" y="2335121"/>
            <a:ext cx="4286299" cy="36315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1480" y="3567847"/>
            <a:ext cx="27648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rgbClr val="333333"/>
                </a:solidFill>
                <a:latin typeface="Fira Sans"/>
              </a:rPr>
              <a:t>Dendrogram</a:t>
            </a:r>
            <a:r>
              <a:rPr lang="en-US" sz="2000" dirty="0">
                <a:solidFill>
                  <a:srgbClr val="333333"/>
                </a:solidFill>
                <a:latin typeface="Fira Sans"/>
              </a:rPr>
              <a:t> for Hierarchical Cluster Analysis of Hypothetical Data Set</a:t>
            </a:r>
            <a:endParaRPr lang="en-US" sz="2000" b="0" i="0" dirty="0">
              <a:solidFill>
                <a:srgbClr val="333333"/>
              </a:solidFill>
              <a:effectLst/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94603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between clusters - 1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6792"/>
            <a:ext cx="8229600" cy="4847808"/>
          </a:xfrm>
        </p:spPr>
        <p:txBody>
          <a:bodyPr/>
          <a:lstStyle/>
          <a:p>
            <a:r>
              <a:rPr lang="en-US" b="1" dirty="0"/>
              <a:t>Single Linkage </a:t>
            </a:r>
          </a:p>
          <a:p>
            <a:pPr marL="0" indent="0">
              <a:buNone/>
            </a:pPr>
            <a:r>
              <a:rPr lang="en-US" b="1" dirty="0"/>
              <a:t>	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Complete Linkage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Average Linkage: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Centroid linkage</a:t>
            </a:r>
          </a:p>
          <a:p>
            <a:r>
              <a:rPr lang="en-US" b="1" dirty="0"/>
              <a:t>Ward’s linkage: SSE between two clusters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56733"/>
            <a:ext cx="55340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http://www.saedsayad.com/clustering_hierarchical.htm</a:t>
            </a:r>
          </a:p>
        </p:txBody>
      </p:sp>
      <p:pic>
        <p:nvPicPr>
          <p:cNvPr id="1026" name="Picture 2" descr="http://www.saedsayad.com/images/Clustering_sing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05"/>
          <a:stretch/>
        </p:blipFill>
        <p:spPr bwMode="auto">
          <a:xfrm>
            <a:off x="5235575" y="1600200"/>
            <a:ext cx="2165350" cy="11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saedsayad.com/images/Clustering_sing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72" b="8798"/>
          <a:stretch/>
        </p:blipFill>
        <p:spPr bwMode="auto">
          <a:xfrm>
            <a:off x="1644650" y="1956199"/>
            <a:ext cx="2762250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aedsayad.com/images/Clustering_complete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1" b="31275"/>
          <a:stretch/>
        </p:blipFill>
        <p:spPr bwMode="auto">
          <a:xfrm>
            <a:off x="5153025" y="2894785"/>
            <a:ext cx="2330450" cy="118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saedsayad.com/images/Clustering_complete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31" b="9198"/>
          <a:stretch/>
        </p:blipFill>
        <p:spPr bwMode="auto">
          <a:xfrm>
            <a:off x="1572464" y="3345888"/>
            <a:ext cx="2834436" cy="39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saedsayad.com/images/Clustering_average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1" t="68271" r="7255" b="4348"/>
          <a:stretch/>
        </p:blipFill>
        <p:spPr bwMode="auto">
          <a:xfrm>
            <a:off x="1806575" y="4628146"/>
            <a:ext cx="280987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www.saedsayad.com/images/Clustering_average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1" t="5217" r="7255" b="36847"/>
          <a:stretch/>
        </p:blipFill>
        <p:spPr bwMode="auto">
          <a:xfrm>
            <a:off x="5180012" y="4198851"/>
            <a:ext cx="2303463" cy="114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030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between clusters - 2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29</a:t>
            </a:fld>
            <a:endParaRPr lang="en-US"/>
          </a:p>
        </p:txBody>
      </p:sp>
      <p:pic>
        <p:nvPicPr>
          <p:cNvPr id="2052" name="Picture 4" descr="../_images/sphx_glr_plot_digits_linkage_00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55073"/>
            <a:ext cx="384048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../_images/sphx_glr_plot_digits_linkage_00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494" y="3755073"/>
            <a:ext cx="384048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../_images/sphx_glr_plot_digits_linkage_0021.pn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087" y="1522413"/>
            <a:ext cx="384048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458836"/>
            <a:ext cx="53435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http://scikit-learn.org/stable/modules/clustering.html</a:t>
            </a:r>
          </a:p>
        </p:txBody>
      </p:sp>
    </p:spTree>
    <p:extLst>
      <p:ext uri="{BB962C8B-B14F-4D97-AF65-F5344CB8AC3E}">
        <p14:creationId xmlns:p14="http://schemas.microsoft.com/office/powerpoint/2010/main" val="2955981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Corporate networking event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4251"/>
            <a:ext cx="8089151" cy="4410075"/>
          </a:xfrm>
        </p:spPr>
        <p:txBody>
          <a:bodyPr/>
          <a:lstStyle/>
          <a:p>
            <a:pPr marL="342900" lvl="2" indent="-342900"/>
            <a:r>
              <a:rPr lang="en-US" sz="2400" dirty="0" smtClean="0"/>
              <a:t>Poster </a:t>
            </a:r>
            <a:r>
              <a:rPr lang="en-US" sz="2400" dirty="0"/>
              <a:t>for Corporate networking event </a:t>
            </a:r>
            <a:r>
              <a:rPr lang="en-US" sz="2400" dirty="0" smtClean="0"/>
              <a:t>will held </a:t>
            </a:r>
            <a:r>
              <a:rPr lang="en-US" sz="2400" dirty="0"/>
              <a:t>on </a:t>
            </a:r>
            <a:r>
              <a:rPr lang="en-US" sz="2400" dirty="0" smtClean="0"/>
              <a:t>Tuesday April </a:t>
            </a:r>
            <a:r>
              <a:rPr lang="en-US" sz="2400" dirty="0"/>
              <a:t>30 </a:t>
            </a:r>
            <a:r>
              <a:rPr lang="en-US" sz="2400" dirty="0" smtClean="0"/>
              <a:t>at </a:t>
            </a:r>
            <a:r>
              <a:rPr lang="en-US" sz="2400" dirty="0" err="1" smtClean="0"/>
              <a:t>Bissinger</a:t>
            </a:r>
            <a:r>
              <a:rPr lang="en-US" sz="2400" dirty="0" smtClean="0"/>
              <a:t> room</a:t>
            </a:r>
            <a:endParaRPr lang="en-US" sz="2400" dirty="0" smtClean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Important </a:t>
            </a:r>
            <a:r>
              <a:rPr lang="en-US" sz="2400" dirty="0"/>
              <a:t>dates:</a:t>
            </a:r>
          </a:p>
          <a:p>
            <a:pPr lvl="1"/>
            <a:r>
              <a:rPr lang="en-US" dirty="0"/>
              <a:t>poster </a:t>
            </a:r>
            <a:r>
              <a:rPr lang="en-US" dirty="0" smtClean="0"/>
              <a:t>drafts: April 10</a:t>
            </a:r>
            <a:endParaRPr lang="en-US" dirty="0"/>
          </a:p>
          <a:p>
            <a:pPr lvl="1"/>
            <a:r>
              <a:rPr lang="en-US" dirty="0"/>
              <a:t>final </a:t>
            </a:r>
            <a:r>
              <a:rPr lang="en-US" dirty="0" smtClean="0"/>
              <a:t>versions: April 20</a:t>
            </a:r>
            <a:endParaRPr lang="en-US" dirty="0"/>
          </a:p>
          <a:p>
            <a:pPr lvl="1"/>
            <a:r>
              <a:rPr lang="en-US" dirty="0" smtClean="0"/>
              <a:t>Poster event: April 30</a:t>
            </a:r>
            <a:endParaRPr lang="en-US" dirty="0"/>
          </a:p>
          <a:p>
            <a:pPr marL="800100" lvl="3" indent="-342900"/>
            <a:endParaRPr lang="en-US" sz="2200" dirty="0" smtClean="0"/>
          </a:p>
          <a:p>
            <a:pPr marL="342900" lvl="2" indent="-342900"/>
            <a:r>
              <a:rPr lang="en-US" sz="2400" dirty="0" smtClean="0"/>
              <a:t>Last event was in </a:t>
            </a:r>
            <a:r>
              <a:rPr lang="en-US" sz="2400" dirty="0"/>
              <a:t>November, </a:t>
            </a:r>
            <a:r>
              <a:rPr lang="en-US" sz="2400" dirty="0" smtClean="0"/>
              <a:t>when we </a:t>
            </a:r>
            <a:r>
              <a:rPr lang="en-US" sz="2400" dirty="0"/>
              <a:t>had over 70 industry folk and about 8 companies interviewing.</a:t>
            </a:r>
          </a:p>
          <a:p>
            <a:pPr marL="457200" lvl="3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74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59" y="265013"/>
            <a:ext cx="6047071" cy="60803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5400000">
            <a:off x="7457637" y="3494592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</a:rPr>
              <a:t>Agglomerative</a:t>
            </a:r>
            <a:endParaRPr lang="en-US" b="0" i="0" dirty="0">
              <a:effectLst/>
              <a:latin typeface="Roboto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986286" y="1636295"/>
            <a:ext cx="3918" cy="384047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31568" y="302619"/>
            <a:ext cx="1039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598148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438400"/>
            <a:ext cx="8229600" cy="114300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/>
              <a:t>K-means Clustering</a:t>
            </a:r>
            <a:endParaRPr lang="en-US" sz="4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94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</a:t>
            </a:r>
            <a:r>
              <a:rPr lang="en-US" i="1" dirty="0"/>
              <a:t>K</a:t>
            </a:r>
            <a:r>
              <a:rPr lang="en-US" dirty="0"/>
              <a:t>-means clustering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976" y="1600200"/>
            <a:ext cx="7953375" cy="4525963"/>
          </a:xfrm>
        </p:spPr>
        <p:txBody>
          <a:bodyPr/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Divide the data into </a:t>
            </a:r>
            <a:r>
              <a:rPr lang="en-US" i="1" dirty="0"/>
              <a:t>K</a:t>
            </a:r>
            <a:r>
              <a:rPr lang="en-US" dirty="0"/>
              <a:t> initial clusters. 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Calculate the means or centroids of the </a:t>
            </a:r>
            <a:r>
              <a:rPr lang="en-US" i="1" dirty="0"/>
              <a:t>K</a:t>
            </a:r>
            <a:r>
              <a:rPr lang="en-US" dirty="0"/>
              <a:t> clusters.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For a given case, calculate its distance to each centroid. If the case is closest to the centroid of its own cluster, leave it in that cluster; otherwise, reassign it to the cluster whose centroid is closest to it.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Repeat step 3 for each case.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Repeat steps 2, 3, and 4 until no cases are reassigned.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7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751" y="28416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 Small Example: K-means Clustering </a:t>
            </a:r>
            <a:br>
              <a:rPr lang="en-US" dirty="0"/>
            </a:br>
            <a:r>
              <a:rPr lang="en-US" dirty="0"/>
              <a:t>(NP), (p 418)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847" t="85484" r="25045"/>
          <a:stretch/>
        </p:blipFill>
        <p:spPr>
          <a:xfrm>
            <a:off x="182879" y="3287969"/>
            <a:ext cx="3179083" cy="9856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4321"/>
          <a:stretch/>
        </p:blipFill>
        <p:spPr>
          <a:xfrm>
            <a:off x="3753214" y="2001748"/>
            <a:ext cx="3913630" cy="387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17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Clustering – Initial Step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34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4400" y="1905000"/>
            <a:ext cx="7391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Divide the data into K initial clusters: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K specified by user, or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K specified by program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Disadvantage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: There is no global theorem for the optimum number of clusters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For this small example K = 2</a:t>
            </a:r>
          </a:p>
        </p:txBody>
      </p:sp>
    </p:spTree>
    <p:extLst>
      <p:ext uri="{BB962C8B-B14F-4D97-AF65-F5344CB8AC3E}">
        <p14:creationId xmlns:p14="http://schemas.microsoft.com/office/powerpoint/2010/main" val="179938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Small Example: K-means Clustering</a:t>
            </a:r>
            <a:br>
              <a:rPr lang="en-US" dirty="0"/>
            </a:br>
            <a:r>
              <a:rPr lang="en-US" dirty="0"/>
              <a:t>Initial Step (p 418)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2615"/>
          <a:stretch/>
        </p:blipFill>
        <p:spPr>
          <a:xfrm>
            <a:off x="3976035" y="2050592"/>
            <a:ext cx="3648217" cy="36375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831" t="77841" r="14780" b="819"/>
          <a:stretch/>
        </p:blipFill>
        <p:spPr>
          <a:xfrm>
            <a:off x="374081" y="3214835"/>
            <a:ext cx="3303517" cy="130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71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Clustering – Succeeding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76300" y="2046463"/>
            <a:ext cx="7391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Calculate the means of each of the K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clusters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Note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:  Means are vectors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For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each case: calculate distance to the mean of each cluster: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Assign case to the cluster for which it is closest to the mean.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Repeat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these two steps until no cases are reassigned.</a:t>
            </a:r>
          </a:p>
        </p:txBody>
      </p:sp>
    </p:spTree>
    <p:extLst>
      <p:ext uri="{BB962C8B-B14F-4D97-AF65-F5344CB8AC3E}">
        <p14:creationId xmlns:p14="http://schemas.microsoft.com/office/powerpoint/2010/main" val="20554918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Small Example: K-means Clustering</a:t>
            </a:r>
            <a:br>
              <a:rPr lang="en-US" dirty="0"/>
            </a:br>
            <a:r>
              <a:rPr lang="en-US" dirty="0"/>
              <a:t>Succeeding Step (p 418)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3020"/>
          <a:stretch/>
        </p:blipFill>
        <p:spPr>
          <a:xfrm>
            <a:off x="4446722" y="2220778"/>
            <a:ext cx="3469320" cy="3398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492" t="76761" r="16426"/>
          <a:stretch/>
        </p:blipFill>
        <p:spPr>
          <a:xfrm>
            <a:off x="384018" y="3262963"/>
            <a:ext cx="3822072" cy="163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21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751" y="179969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itchFamily="34" charset="0"/>
                <a:cs typeface="Arial" pitchFamily="34" charset="0"/>
              </a:rPr>
              <a:t>A Slightly Larger Example: 25 Companies</a:t>
            </a:r>
            <a:br>
              <a:rPr lang="en-US" sz="3200" dirty="0">
                <a:latin typeface="Arial" pitchFamily="34" charset="0"/>
                <a:cs typeface="Arial" pitchFamily="34" charset="0"/>
              </a:rPr>
            </a:br>
            <a:r>
              <a:rPr lang="en-US" sz="3200" dirty="0">
                <a:latin typeface="Arial" pitchFamily="34" charset="0"/>
                <a:cs typeface="Arial" pitchFamily="34" charset="0"/>
              </a:rPr>
              <a:t>K-means Clustering (p 422)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51428"/>
              </p:ext>
            </p:extLst>
          </p:nvPr>
        </p:nvGraphicFramePr>
        <p:xfrm>
          <a:off x="514532" y="1398529"/>
          <a:ext cx="8193930" cy="4986851"/>
        </p:xfrm>
        <a:graphic>
          <a:graphicData uri="http://schemas.openxmlformats.org/drawingml/2006/table">
            <a:tbl>
              <a:tblPr/>
              <a:tblGrid>
                <a:gridCol w="1638786">
                  <a:extLst>
                    <a:ext uri="{9D8B030D-6E8A-4147-A177-3AD203B41FA5}">
                      <a16:colId xmlns:a16="http://schemas.microsoft.com/office/drawing/2014/main" val="3489453302"/>
                    </a:ext>
                  </a:extLst>
                </a:gridCol>
                <a:gridCol w="1638786">
                  <a:extLst>
                    <a:ext uri="{9D8B030D-6E8A-4147-A177-3AD203B41FA5}">
                      <a16:colId xmlns:a16="http://schemas.microsoft.com/office/drawing/2014/main" val="115139173"/>
                    </a:ext>
                  </a:extLst>
                </a:gridCol>
                <a:gridCol w="1638786">
                  <a:extLst>
                    <a:ext uri="{9D8B030D-6E8A-4147-A177-3AD203B41FA5}">
                      <a16:colId xmlns:a16="http://schemas.microsoft.com/office/drawing/2014/main" val="3588508673"/>
                    </a:ext>
                  </a:extLst>
                </a:gridCol>
                <a:gridCol w="1638786">
                  <a:extLst>
                    <a:ext uri="{9D8B030D-6E8A-4147-A177-3AD203B41FA5}">
                      <a16:colId xmlns:a16="http://schemas.microsoft.com/office/drawing/2014/main" val="3657867773"/>
                    </a:ext>
                  </a:extLst>
                </a:gridCol>
                <a:gridCol w="1638786">
                  <a:extLst>
                    <a:ext uri="{9D8B030D-6E8A-4147-A177-3AD203B41FA5}">
                      <a16:colId xmlns:a16="http://schemas.microsoft.com/office/drawing/2014/main" val="1864456435"/>
                    </a:ext>
                  </a:extLst>
                </a:gridCol>
              </a:tblGrid>
              <a:tr h="287251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Type of Company</a:t>
                      </a:r>
                    </a:p>
                  </a:txBody>
                  <a:tcPr marL="13982" marR="13982" marT="13982" marB="1398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FASTCLUS </a:t>
                      </a:r>
                      <a:r>
                        <a:rPr lang="en-US" sz="1050" b="1" i="1" dirty="0">
                          <a:effectLst/>
                        </a:rPr>
                        <a:t>K</a:t>
                      </a:r>
                      <a:r>
                        <a:rPr lang="en-US" sz="1050" b="1" dirty="0">
                          <a:effectLst/>
                        </a:rPr>
                        <a:t> = 3</a:t>
                      </a:r>
                    </a:p>
                  </a:txBody>
                  <a:tcPr marL="13982" marR="13982" marT="13982" marB="13982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S-PLUS </a:t>
                      </a:r>
                      <a:r>
                        <a:rPr lang="en-US" sz="1050" b="1" i="1" dirty="0">
                          <a:effectLst/>
                        </a:rPr>
                        <a:t>K</a:t>
                      </a:r>
                      <a:r>
                        <a:rPr lang="en-US" sz="1050" b="1" dirty="0">
                          <a:effectLst/>
                        </a:rPr>
                        <a:t> = 3</a:t>
                      </a:r>
                    </a:p>
                  </a:txBody>
                  <a:tcPr marL="13982" marR="13982" marT="13982" marB="13982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Stata </a:t>
                      </a:r>
                      <a:r>
                        <a:rPr lang="en-US" sz="1050" b="1" i="1">
                          <a:effectLst/>
                        </a:rPr>
                        <a:t>K</a:t>
                      </a:r>
                      <a:r>
                        <a:rPr lang="en-US" sz="1050" b="1">
                          <a:effectLst/>
                        </a:rPr>
                        <a:t> = 3</a:t>
                      </a:r>
                    </a:p>
                  </a:txBody>
                  <a:tcPr marL="13982" marR="13982" marT="13982" marB="13982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Summary of three runs</a:t>
                      </a:r>
                    </a:p>
                  </a:txBody>
                  <a:tcPr marL="13982" marR="13982" marT="13982" marB="13982" anchor="b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561568"/>
                  </a:ext>
                </a:extLst>
              </a:tr>
              <a:tr h="18296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 </a:t>
                      </a:r>
                      <a:r>
                        <a:rPr lang="en-US" sz="1050" b="1" dirty="0" err="1">
                          <a:effectLst/>
                        </a:rPr>
                        <a:t>Chem</a:t>
                      </a:r>
                      <a:endParaRPr lang="en-US" sz="1050" b="1" dirty="0">
                        <a:effectLst/>
                      </a:endParaRPr>
                    </a:p>
                  </a:txBody>
                  <a:tcPr marL="13982" marR="13982" marT="13982" marB="139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0135221"/>
                  </a:ext>
                </a:extLst>
              </a:tr>
              <a:tr h="18296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2 </a:t>
                      </a:r>
                      <a:r>
                        <a:rPr lang="en-US" sz="1050" b="1" dirty="0" err="1">
                          <a:effectLst/>
                        </a:rPr>
                        <a:t>Chem</a:t>
                      </a:r>
                      <a:endParaRPr lang="en-US" sz="1050" b="1" dirty="0">
                        <a:effectLst/>
                      </a:endParaRPr>
                    </a:p>
                  </a:txBody>
                  <a:tcPr marL="13982" marR="13982" marT="13982" marB="139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951190"/>
                  </a:ext>
                </a:extLst>
              </a:tr>
              <a:tr h="18296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3 </a:t>
                      </a:r>
                      <a:r>
                        <a:rPr lang="en-US" sz="1050" b="1" dirty="0" err="1">
                          <a:effectLst/>
                        </a:rPr>
                        <a:t>Chem</a:t>
                      </a:r>
                      <a:endParaRPr lang="en-US" sz="1050" b="1" dirty="0">
                        <a:effectLst/>
                      </a:endParaRPr>
                    </a:p>
                  </a:txBody>
                  <a:tcPr marL="13982" marR="13982" marT="13982" marB="139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797430"/>
                  </a:ext>
                </a:extLst>
              </a:tr>
              <a:tr h="18296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4 </a:t>
                      </a:r>
                      <a:r>
                        <a:rPr lang="en-US" sz="1050" b="1" dirty="0" err="1">
                          <a:effectLst/>
                        </a:rPr>
                        <a:t>Chem</a:t>
                      </a:r>
                      <a:endParaRPr lang="en-US" sz="1050" b="1" dirty="0">
                        <a:effectLst/>
                      </a:endParaRPr>
                    </a:p>
                  </a:txBody>
                  <a:tcPr marL="13982" marR="13982" marT="13982" marB="139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300913"/>
                  </a:ext>
                </a:extLst>
              </a:tr>
              <a:tr h="182965"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5 Chem</a:t>
                      </a:r>
                    </a:p>
                  </a:txBody>
                  <a:tcPr marL="13982" marR="13982" marT="13982" marB="139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3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1,3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5367656"/>
                  </a:ext>
                </a:extLst>
              </a:tr>
              <a:tr h="18296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6 </a:t>
                      </a:r>
                      <a:r>
                        <a:rPr lang="en-US" sz="1050" b="1" dirty="0" err="1">
                          <a:effectLst/>
                        </a:rPr>
                        <a:t>Chem</a:t>
                      </a:r>
                      <a:endParaRPr lang="en-US" sz="1050" b="1" dirty="0">
                        <a:effectLst/>
                      </a:endParaRPr>
                    </a:p>
                  </a:txBody>
                  <a:tcPr marL="13982" marR="13982" marT="13982" marB="139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5633567"/>
                  </a:ext>
                </a:extLst>
              </a:tr>
              <a:tr h="18296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7 </a:t>
                      </a:r>
                      <a:r>
                        <a:rPr lang="en-US" sz="1050" b="1" dirty="0" err="1">
                          <a:effectLst/>
                        </a:rPr>
                        <a:t>Chem</a:t>
                      </a:r>
                      <a:endParaRPr lang="en-US" sz="1050" b="1" dirty="0">
                        <a:effectLst/>
                      </a:endParaRPr>
                    </a:p>
                  </a:txBody>
                  <a:tcPr marL="13982" marR="13982" marT="13982" marB="139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3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1,3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347123"/>
                  </a:ext>
                </a:extLst>
              </a:tr>
              <a:tr h="18296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8 </a:t>
                      </a:r>
                      <a:r>
                        <a:rPr lang="en-US" sz="1050" b="1" dirty="0" err="1">
                          <a:effectLst/>
                        </a:rPr>
                        <a:t>Chem</a:t>
                      </a:r>
                      <a:endParaRPr lang="en-US" sz="1050" b="1" dirty="0">
                        <a:effectLst/>
                      </a:endParaRPr>
                    </a:p>
                  </a:txBody>
                  <a:tcPr marL="13982" marR="13982" marT="13982" marB="139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029376"/>
                  </a:ext>
                </a:extLst>
              </a:tr>
              <a:tr h="18296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9 </a:t>
                      </a:r>
                      <a:r>
                        <a:rPr lang="en-US" sz="1050" b="1" dirty="0" err="1">
                          <a:effectLst/>
                        </a:rPr>
                        <a:t>Chem</a:t>
                      </a:r>
                      <a:endParaRPr lang="en-US" sz="1050" b="1" dirty="0">
                        <a:effectLst/>
                      </a:endParaRPr>
                    </a:p>
                  </a:txBody>
                  <a:tcPr marL="13982" marR="13982" marT="13982" marB="139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240961"/>
                  </a:ext>
                </a:extLst>
              </a:tr>
              <a:tr h="18296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10 </a:t>
                      </a:r>
                      <a:r>
                        <a:rPr lang="en-US" sz="1050" b="1" dirty="0" err="1">
                          <a:effectLst/>
                        </a:rPr>
                        <a:t>Chem</a:t>
                      </a:r>
                      <a:endParaRPr lang="en-US" sz="1050" b="1" dirty="0">
                        <a:effectLst/>
                      </a:endParaRPr>
                    </a:p>
                  </a:txBody>
                  <a:tcPr marL="13982" marR="13982" marT="13982" marB="139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3709890"/>
                  </a:ext>
                </a:extLst>
              </a:tr>
              <a:tr h="18296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11 </a:t>
                      </a:r>
                      <a:r>
                        <a:rPr lang="en-US" sz="1050" b="1" dirty="0" err="1">
                          <a:effectLst/>
                        </a:rPr>
                        <a:t>Chem</a:t>
                      </a:r>
                      <a:endParaRPr lang="en-US" sz="1050" b="1" dirty="0">
                        <a:effectLst/>
                      </a:endParaRPr>
                    </a:p>
                  </a:txBody>
                  <a:tcPr marL="13982" marR="13982" marT="13982" marB="139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3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3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1,3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8471569"/>
                  </a:ext>
                </a:extLst>
              </a:tr>
              <a:tr h="18296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12 </a:t>
                      </a:r>
                      <a:r>
                        <a:rPr lang="en-US" sz="1050" b="1" dirty="0" err="1">
                          <a:effectLst/>
                        </a:rPr>
                        <a:t>Chem</a:t>
                      </a:r>
                      <a:endParaRPr lang="en-US" sz="1050" b="1" dirty="0">
                        <a:effectLst/>
                      </a:endParaRPr>
                    </a:p>
                  </a:txBody>
                  <a:tcPr marL="13982" marR="13982" marT="13982" marB="139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3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1,3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143182"/>
                  </a:ext>
                </a:extLst>
              </a:tr>
              <a:tr h="18296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13 </a:t>
                      </a:r>
                      <a:r>
                        <a:rPr lang="en-US" sz="1050" b="1" dirty="0" err="1">
                          <a:effectLst/>
                        </a:rPr>
                        <a:t>Chem</a:t>
                      </a:r>
                      <a:endParaRPr lang="en-US" sz="1050" b="1" dirty="0">
                        <a:effectLst/>
                      </a:endParaRPr>
                    </a:p>
                  </a:txBody>
                  <a:tcPr marL="13982" marR="13982" marT="13982" marB="139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3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1,3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387462"/>
                  </a:ext>
                </a:extLst>
              </a:tr>
              <a:tr h="18296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14 </a:t>
                      </a:r>
                      <a:r>
                        <a:rPr lang="en-US" sz="1050" b="1" dirty="0" err="1">
                          <a:effectLst/>
                        </a:rPr>
                        <a:t>Chem</a:t>
                      </a:r>
                      <a:endParaRPr lang="en-US" sz="1050" b="1" dirty="0">
                        <a:effectLst/>
                      </a:endParaRPr>
                    </a:p>
                  </a:txBody>
                  <a:tcPr marL="13982" marR="13982" marT="13982" marB="139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3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3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1,3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9329836"/>
                  </a:ext>
                </a:extLst>
              </a:tr>
              <a:tr h="18296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15 Heal</a:t>
                      </a:r>
                    </a:p>
                  </a:txBody>
                  <a:tcPr marL="13982" marR="13982" marT="13982" marB="139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2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2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2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2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291469"/>
                  </a:ext>
                </a:extLst>
              </a:tr>
              <a:tr h="18296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16 Heal</a:t>
                      </a:r>
                    </a:p>
                  </a:txBody>
                  <a:tcPr marL="13982" marR="13982" marT="13982" marB="139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2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2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2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2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7518498"/>
                  </a:ext>
                </a:extLst>
              </a:tr>
              <a:tr h="18296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17 Heal</a:t>
                      </a:r>
                    </a:p>
                  </a:txBody>
                  <a:tcPr marL="13982" marR="13982" marT="13982" marB="139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2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2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2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2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7781750"/>
                  </a:ext>
                </a:extLst>
              </a:tr>
              <a:tr h="18296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18 Heal</a:t>
                      </a:r>
                    </a:p>
                  </a:txBody>
                  <a:tcPr marL="13982" marR="13982" marT="13982" marB="139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2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2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2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2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25333"/>
                  </a:ext>
                </a:extLst>
              </a:tr>
              <a:tr h="18296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19 Heal</a:t>
                      </a:r>
                    </a:p>
                  </a:txBody>
                  <a:tcPr marL="13982" marR="13982" marT="13982" marB="139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214141"/>
                  </a:ext>
                </a:extLst>
              </a:tr>
              <a:tr h="18296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20 </a:t>
                      </a:r>
                      <a:r>
                        <a:rPr lang="en-US" sz="1050" b="1" dirty="0" err="1">
                          <a:effectLst/>
                        </a:rPr>
                        <a:t>Groc</a:t>
                      </a:r>
                      <a:endParaRPr lang="en-US" sz="1050" b="1" dirty="0">
                        <a:effectLst/>
                      </a:endParaRPr>
                    </a:p>
                  </a:txBody>
                  <a:tcPr marL="13982" marR="13982" marT="13982" marB="139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3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1,3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787350"/>
                  </a:ext>
                </a:extLst>
              </a:tr>
              <a:tr h="18296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21 </a:t>
                      </a:r>
                      <a:r>
                        <a:rPr lang="en-US" sz="1050" b="1" dirty="0" err="1">
                          <a:effectLst/>
                        </a:rPr>
                        <a:t>Groc</a:t>
                      </a:r>
                      <a:endParaRPr lang="en-US" sz="1050" b="1" dirty="0">
                        <a:effectLst/>
                      </a:endParaRPr>
                    </a:p>
                  </a:txBody>
                  <a:tcPr marL="13982" marR="13982" marT="13982" marB="139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3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1,3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285265"/>
                  </a:ext>
                </a:extLst>
              </a:tr>
              <a:tr h="18296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22 </a:t>
                      </a:r>
                      <a:r>
                        <a:rPr lang="en-US" sz="1050" b="1" dirty="0" err="1">
                          <a:effectLst/>
                        </a:rPr>
                        <a:t>Groc</a:t>
                      </a:r>
                      <a:endParaRPr lang="en-US" sz="1050" b="1" dirty="0">
                        <a:effectLst/>
                      </a:endParaRPr>
                    </a:p>
                  </a:txBody>
                  <a:tcPr marL="13982" marR="13982" marT="13982" marB="139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3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3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1,3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47581"/>
                  </a:ext>
                </a:extLst>
              </a:tr>
              <a:tr h="18296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23 </a:t>
                      </a:r>
                      <a:r>
                        <a:rPr lang="en-US" sz="1050" b="1" dirty="0" err="1">
                          <a:effectLst/>
                        </a:rPr>
                        <a:t>Groc</a:t>
                      </a:r>
                      <a:endParaRPr lang="en-US" sz="1050" b="1" dirty="0">
                        <a:effectLst/>
                      </a:endParaRPr>
                    </a:p>
                  </a:txBody>
                  <a:tcPr marL="13982" marR="13982" marT="13982" marB="139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3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3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1,3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7510318"/>
                  </a:ext>
                </a:extLst>
              </a:tr>
              <a:tr h="18296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24 </a:t>
                      </a:r>
                      <a:r>
                        <a:rPr lang="en-US" sz="1050" b="1" dirty="0" err="1">
                          <a:effectLst/>
                        </a:rPr>
                        <a:t>Groc</a:t>
                      </a:r>
                      <a:endParaRPr lang="en-US" sz="1050" b="1" dirty="0">
                        <a:effectLst/>
                      </a:endParaRPr>
                    </a:p>
                  </a:txBody>
                  <a:tcPr marL="13982" marR="13982" marT="13982" marB="139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3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3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1,3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575931"/>
                  </a:ext>
                </a:extLst>
              </a:tr>
              <a:tr h="18296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25 </a:t>
                      </a:r>
                      <a:r>
                        <a:rPr lang="en-US" sz="1050" b="1" dirty="0" err="1">
                          <a:effectLst/>
                        </a:rPr>
                        <a:t>Groc</a:t>
                      </a:r>
                      <a:endParaRPr lang="en-US" sz="1050" b="1" dirty="0">
                        <a:effectLst/>
                      </a:endParaRPr>
                    </a:p>
                  </a:txBody>
                  <a:tcPr marL="13982" marR="13982" marT="13982" marB="139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3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effectLst/>
                        </a:rPr>
                        <a:t>3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effectLst/>
                        </a:rPr>
                        <a:t>1,3</a:t>
                      </a:r>
                    </a:p>
                  </a:txBody>
                  <a:tcPr marL="13982" marR="13982" marT="13982" marB="13982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584416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9497" y="6460940"/>
            <a:ext cx="67137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333333"/>
                </a:solidFill>
                <a:latin typeface="Fira Sans"/>
              </a:rPr>
              <a:t>standardized analysis of the financial performance data set</a:t>
            </a:r>
            <a:endParaRPr lang="en-US" sz="1400" b="0" i="0" dirty="0">
              <a:solidFill>
                <a:srgbClr val="333333"/>
              </a:solidFill>
              <a:effectLst/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794954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39</a:t>
            </a:fld>
            <a:endParaRPr lang="en-US"/>
          </a:p>
        </p:txBody>
      </p:sp>
      <p:sp>
        <p:nvSpPr>
          <p:cNvPr id="3" name="AutoShape 2" descr="https://jigsaw.vitalsource.com/books/9781439892022/epub/OPS/images/9781439892022_0603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862" y="428625"/>
            <a:ext cx="3708719" cy="574815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Arial" pitchFamily="34" charset="0"/>
                <a:cs typeface="Arial" pitchFamily="34" charset="0"/>
              </a:rPr>
              <a:t>Profile plots</a:t>
            </a:r>
            <a:br>
              <a:rPr lang="en-US" sz="3200" dirty="0">
                <a:latin typeface="Arial" pitchFamily="34" charset="0"/>
                <a:cs typeface="Arial" pitchFamily="34" charset="0"/>
              </a:rPr>
            </a:br>
            <a:r>
              <a:rPr lang="en-US" sz="3200" dirty="0">
                <a:latin typeface="Arial" pitchFamily="34" charset="0"/>
                <a:cs typeface="Arial" pitchFamily="34" charset="0"/>
              </a:rPr>
              <a:t>of means</a:t>
            </a:r>
            <a:br>
              <a:rPr lang="en-US" sz="3200" dirty="0">
                <a:latin typeface="Arial" pitchFamily="34" charset="0"/>
                <a:cs typeface="Arial" pitchFamily="34" charset="0"/>
              </a:rPr>
            </a:br>
            <a:r>
              <a:rPr lang="en-US" sz="3200" dirty="0">
                <a:latin typeface="Arial" pitchFamily="34" charset="0"/>
                <a:cs typeface="Arial" pitchFamily="34" charset="0"/>
              </a:rPr>
              <a:t/>
            </a:r>
            <a:br>
              <a:rPr lang="en-US" sz="3200" dirty="0">
                <a:latin typeface="Arial" pitchFamily="34" charset="0"/>
                <a:cs typeface="Arial" pitchFamily="34" charset="0"/>
              </a:rPr>
            </a:b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0" y="2486710"/>
            <a:ext cx="26931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Fira Sans"/>
              </a:rPr>
              <a:t>Profile of Cluster Means for Four Clusters (Financial Performance Data Set)</a:t>
            </a:r>
          </a:p>
          <a:p>
            <a:pPr algn="ctr"/>
            <a:r>
              <a:rPr lang="en-US" dirty="0">
                <a:solidFill>
                  <a:srgbClr val="333333"/>
                </a:solidFill>
                <a:latin typeface="Fira Sans"/>
              </a:rPr>
              <a:t>(p 424)</a:t>
            </a:r>
            <a:endParaRPr lang="en-US" b="0" i="0" dirty="0">
              <a:solidFill>
                <a:srgbClr val="333333"/>
              </a:solidFill>
              <a:effectLst/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148078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/>
            <a:r>
              <a:rPr lang="en-US" sz="2400" b="1" dirty="0"/>
              <a:t>For BIA-652-A: </a:t>
            </a:r>
          </a:p>
          <a:p>
            <a:pPr marL="800100" lvl="3" indent="-342900"/>
            <a:r>
              <a:rPr lang="en-US" sz="2200" dirty="0"/>
              <a:t>Oral presentation in </a:t>
            </a:r>
            <a:r>
              <a:rPr lang="en-US" sz="2200" dirty="0" smtClean="0"/>
              <a:t>class is mandatory </a:t>
            </a:r>
            <a:r>
              <a:rPr lang="en-US" sz="2200" dirty="0"/>
              <a:t>and </a:t>
            </a:r>
            <a:r>
              <a:rPr lang="en-US" sz="2200" dirty="0" smtClean="0"/>
              <a:t>poster </a:t>
            </a:r>
            <a:r>
              <a:rPr lang="en-US" sz="2200" dirty="0"/>
              <a:t>presentation at Corporate networking event </a:t>
            </a:r>
            <a:r>
              <a:rPr lang="en-US" sz="2200" dirty="0" smtClean="0"/>
              <a:t>is optional </a:t>
            </a:r>
            <a:r>
              <a:rPr lang="en-US" sz="2200" dirty="0"/>
              <a:t>(Extra Credit)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b="1" dirty="0" smtClean="0"/>
              <a:t>For </a:t>
            </a:r>
            <a:r>
              <a:rPr lang="en-US" sz="2400" b="1" dirty="0"/>
              <a:t>BIA-652-WS:</a:t>
            </a:r>
          </a:p>
          <a:p>
            <a:pPr marL="800100" lvl="3" indent="-342900"/>
            <a:r>
              <a:rPr lang="en-US" sz="2200" dirty="0"/>
              <a:t>Poster presentation at Corporate networking event </a:t>
            </a:r>
            <a:r>
              <a:rPr lang="en-US" sz="2200" dirty="0" smtClean="0"/>
              <a:t>is mandatory </a:t>
            </a:r>
            <a:r>
              <a:rPr lang="en-US" sz="2200" dirty="0"/>
              <a:t>and </a:t>
            </a:r>
            <a:r>
              <a:rPr lang="en-US" sz="2200" dirty="0" smtClean="0"/>
              <a:t>oral presentation in class </a:t>
            </a:r>
            <a:r>
              <a:rPr lang="en-US" sz="2200" dirty="0"/>
              <a:t>is </a:t>
            </a:r>
            <a:r>
              <a:rPr lang="en-US" sz="2200" dirty="0" smtClean="0"/>
              <a:t>optional </a:t>
            </a:r>
            <a:r>
              <a:rPr lang="en-US" sz="2200" dirty="0"/>
              <a:t>(Extra Credit)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03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438400"/>
            <a:ext cx="8229600" cy="114300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latin typeface="Arial" pitchFamily="34" charset="0"/>
                <a:cs typeface="Arial" pitchFamily="34" charset="0"/>
              </a:rPr>
              <a:t>Density Based Clustering</a:t>
            </a:r>
            <a:endParaRPr lang="en-US" sz="4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40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33400" y="2069068"/>
            <a:ext cx="28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Other forms of Clustering: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3656599"/>
            <a:ext cx="647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2"/>
              </a:rPr>
              <a:t>http://truecluster.com/TrueclusterExamples.pdf</a:t>
            </a:r>
            <a:r>
              <a:rPr lang="en-US" sz="2400" dirty="0"/>
              <a:t> 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062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Density Based Clustering</a:t>
            </a:r>
            <a:br>
              <a:rPr lang="en-US" dirty="0"/>
            </a:br>
            <a:r>
              <a:rPr lang="en-US" dirty="0"/>
              <a:t>Basic Idea - O(n</a:t>
            </a:r>
            <a:r>
              <a:rPr lang="en-US" baseline="30000" dirty="0"/>
              <a:t>2</a:t>
            </a:r>
            <a:r>
              <a:rPr lang="en-US" dirty="0"/>
              <a:t>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52500" y="1885950"/>
            <a:ext cx="7543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Most common algorithms:  DBSCAN, OPTICS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Concepts: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Direct Density Reachability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Density Reachability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800" dirty="0"/>
              <a:t>Neighborhood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800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Two 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parameters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: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l-GR" sz="2800" dirty="0"/>
              <a:t>ε</a:t>
            </a:r>
            <a:r>
              <a:rPr lang="en-US" sz="2800" dirty="0"/>
              <a:t> : Neighborhood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minPts</a:t>
            </a:r>
            <a:r>
              <a:rPr lang="en-US" sz="2800" dirty="0"/>
              <a:t>: minimum number of </a:t>
            </a:r>
            <a:r>
              <a:rPr lang="en-US" sz="2800" dirty="0" smtClean="0"/>
              <a:t>points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3190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Density Based Clustering</a:t>
            </a:r>
            <a:br>
              <a:rPr lang="en-US" dirty="0"/>
            </a:b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42</a:t>
            </a:fld>
            <a:endParaRPr lang="en-US"/>
          </a:p>
        </p:txBody>
      </p:sp>
      <p:pic>
        <p:nvPicPr>
          <p:cNvPr id="1026" name="Picture 2" descr="http://upload.wikimedia.org/wikipedia/commons/thumb/a/af/DBSCAN-Illustration.svg/400px-DBSCAN-Illustration.svg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1866900"/>
            <a:ext cx="3426353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3536" y="646094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https://en.wikipedia.org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194" name="Picture 2" descr="https://upload.wikimedia.org/wikipedia/commons/thumb/0/05/DBSCAN-density-data.svg/353px-DBSCAN-density-data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213" y="1524000"/>
            <a:ext cx="3120174" cy="306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331240" y="1866900"/>
            <a:ext cx="1281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Nimbus Roman No9 L"/>
              </a:rPr>
              <a:t>minPts</a:t>
            </a:r>
            <a:r>
              <a:rPr lang="en-US" dirty="0">
                <a:solidFill>
                  <a:srgbClr val="222222"/>
                </a:solidFill>
                <a:latin typeface="Nimbus Roman No9 L"/>
              </a:rPr>
              <a:t> = 4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3536" y="4829085"/>
            <a:ext cx="71096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A (red points)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: are core </a:t>
            </a: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points (density-reachable)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B and C (yellow points)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: are border points (not density-reachable</a:t>
            </a: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	as they have &lt; </a:t>
            </a:r>
            <a:r>
              <a:rPr lang="en-US" dirty="0" err="1">
                <a:solidFill>
                  <a:srgbClr val="222222"/>
                </a:solidFill>
                <a:latin typeface="Nimbus Roman No9 L"/>
              </a:rPr>
              <a:t>minPts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b="1" dirty="0"/>
              <a:t>N 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(blue point)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: it is noise as it has no point in its neighborhood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397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Density-based spatial clustering of applications with noise</a:t>
            </a:r>
            <a:r>
              <a:rPr lang="en-US" b="0" dirty="0"/>
              <a:t> (</a:t>
            </a:r>
            <a:r>
              <a:rPr lang="en-US" dirty="0"/>
              <a:t>DBSCAN</a:t>
            </a:r>
            <a:r>
              <a:rPr lang="en-US" b="0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itchFamily="34" charset="0"/>
                <a:cs typeface="Arial" pitchFamily="34" charset="0"/>
              </a:rPr>
              <a:t>Algorithm: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Starting with a point p, </a:t>
            </a:r>
          </a:p>
          <a:p>
            <a:pPr lvl="2"/>
            <a:r>
              <a:rPr lang="en-US" sz="2400" dirty="0">
                <a:latin typeface="Arial" pitchFamily="34" charset="0"/>
                <a:cs typeface="Arial" pitchFamily="34" charset="0"/>
              </a:rPr>
              <a:t>If there no points in P’s 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ε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-Neighborhood, then mark p as noise</a:t>
            </a:r>
          </a:p>
          <a:p>
            <a:pPr lvl="2"/>
            <a:r>
              <a:rPr lang="en-US" sz="2400" dirty="0">
                <a:latin typeface="Arial" pitchFamily="34" charset="0"/>
                <a:cs typeface="Arial" pitchFamily="34" charset="0"/>
              </a:rPr>
              <a:t>Else if there are &lt;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minPts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in P’s 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ε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-Neighborhood, then mark p as border</a:t>
            </a:r>
          </a:p>
          <a:p>
            <a:pPr lvl="2"/>
            <a:r>
              <a:rPr lang="en-US" sz="2400" dirty="0">
                <a:latin typeface="Arial" pitchFamily="34" charset="0"/>
                <a:cs typeface="Arial" pitchFamily="34" charset="0"/>
              </a:rPr>
              <a:t>Else mark P as a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core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857250" lvl="1" indent="-342900">
              <a:buFont typeface="Arial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Repeat for all points q in P’s </a:t>
            </a:r>
            <a:r>
              <a:rPr lang="el-GR" sz="2800" dirty="0">
                <a:latin typeface="Arial" pitchFamily="34" charset="0"/>
                <a:cs typeface="Arial" pitchFamily="34" charset="0"/>
              </a:rPr>
              <a:t>ε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-Neighborhood, until there are no neighborhoods dense enough to add.  (i.e. transitive closure)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916" y="120634"/>
            <a:ext cx="8229600" cy="1143000"/>
          </a:xfrm>
        </p:spPr>
        <p:txBody>
          <a:bodyPr/>
          <a:lstStyle/>
          <a:p>
            <a:r>
              <a:rPr lang="en-US" dirty="0"/>
              <a:t>Visualization Density Based Clustering and Comparison </a:t>
            </a:r>
            <a:r>
              <a:rPr lang="en-US" dirty="0" smtClean="0"/>
              <a:t>with </a:t>
            </a:r>
            <a:r>
              <a:rPr lang="en-US" dirty="0"/>
              <a:t>K-mean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44</a:t>
            </a:fld>
            <a:endParaRPr lang="en-US"/>
          </a:p>
        </p:txBody>
      </p:sp>
      <p:pic>
        <p:nvPicPr>
          <p:cNvPr id="6" name="Machine Learning - Unsupervised Learning - Density Based Clustering (online-video-cutter.com)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720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916" y="1263634"/>
            <a:ext cx="8820246" cy="4961824"/>
          </a:xfrm>
        </p:spPr>
      </p:pic>
    </p:spTree>
    <p:extLst>
      <p:ext uri="{BB962C8B-B14F-4D97-AF65-F5344CB8AC3E}">
        <p14:creationId xmlns:p14="http://schemas.microsoft.com/office/powerpoint/2010/main" val="391016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DBSCAN </a:t>
            </a:r>
            <a:br>
              <a:rPr lang="en-US" dirty="0"/>
            </a:br>
            <a:r>
              <a:rPr lang="en-US" dirty="0"/>
              <a:t>Advantages &amp; Disadvantages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7850"/>
            <a:ext cx="8229600" cy="399097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Advantages:</a:t>
            </a:r>
          </a:p>
          <a:p>
            <a:pPr lvl="1"/>
            <a:r>
              <a:rPr lang="en-US" sz="2000" dirty="0">
                <a:latin typeface="Arial" pitchFamily="34" charset="0"/>
                <a:cs typeface="Arial" pitchFamily="34" charset="0"/>
              </a:rPr>
              <a:t>No need to specify number of clusters a priori</a:t>
            </a:r>
          </a:p>
          <a:p>
            <a:pPr lvl="1"/>
            <a:r>
              <a:rPr lang="en-US" sz="2000" dirty="0">
                <a:latin typeface="Arial" pitchFamily="34" charset="0"/>
                <a:cs typeface="Arial" pitchFamily="34" charset="0"/>
              </a:rPr>
              <a:t>Can detect arbitrarily shaped clusters</a:t>
            </a:r>
          </a:p>
          <a:p>
            <a:pPr lvl="1"/>
            <a:r>
              <a:rPr lang="en-US" sz="2000" dirty="0">
                <a:latin typeface="Arial" pitchFamily="34" charset="0"/>
                <a:cs typeface="Arial" pitchFamily="34" charset="0"/>
              </a:rPr>
              <a:t>Has a notion of 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noise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000" dirty="0">
                <a:latin typeface="Arial" pitchFamily="34" charset="0"/>
                <a:cs typeface="Arial" pitchFamily="34" charset="0"/>
              </a:rPr>
              <a:t>Requires just two parameters, and mostly insensitive to order in database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Disadvantages:</a:t>
            </a:r>
          </a:p>
          <a:p>
            <a:pPr lvl="1"/>
            <a:r>
              <a:rPr lang="en-US" sz="2000" dirty="0">
                <a:latin typeface="Arial" pitchFamily="34" charset="0"/>
                <a:cs typeface="Arial" pitchFamily="34" charset="0"/>
              </a:rPr>
              <a:t>“Curse of Dimensionality” for Euclidean distance.</a:t>
            </a:r>
          </a:p>
          <a:p>
            <a:pPr lvl="1"/>
            <a:r>
              <a:rPr lang="en-US" sz="2000" dirty="0">
                <a:latin typeface="Arial" pitchFamily="34" charset="0"/>
                <a:cs typeface="Arial" pitchFamily="34" charset="0"/>
              </a:rPr>
              <a:t>Problems occur where clusters have large differences in density</a:t>
            </a:r>
          </a:p>
          <a:p>
            <a:pPr lvl="1"/>
            <a:r>
              <a:rPr lang="en-US" sz="2000" dirty="0">
                <a:latin typeface="Arial" pitchFamily="34" charset="0"/>
                <a:cs typeface="Arial" pitchFamily="34" charset="0"/>
              </a:rPr>
              <a:t>Problems occur when clusters are very close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45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56733"/>
            <a:ext cx="25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https://en.wikipedia.org/</a:t>
            </a:r>
          </a:p>
        </p:txBody>
      </p:sp>
    </p:spTree>
    <p:extLst>
      <p:ext uri="{BB962C8B-B14F-4D97-AF65-F5344CB8AC3E}">
        <p14:creationId xmlns:p14="http://schemas.microsoft.com/office/powerpoint/2010/main" val="421158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Density Based Clustering</a:t>
            </a:r>
            <a:br>
              <a:rPr lang="en-US" dirty="0"/>
            </a:br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latin typeface="Arial" pitchFamily="34" charset="0"/>
                <a:cs typeface="Arial" pitchFamily="34" charset="0"/>
              </a:rPr>
              <a:t>Modeclus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vs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Fastclus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in simple example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 err="1">
                <a:latin typeface="Arial" pitchFamily="34" charset="0"/>
                <a:cs typeface="Arial" pitchFamily="34" charset="0"/>
              </a:rPr>
              <a:t>Modeclus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vs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Fastclus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in Depression 16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6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4814"/>
            <a:ext cx="8089152" cy="5127860"/>
          </a:xfrm>
        </p:spPr>
        <p:txBody>
          <a:bodyPr/>
          <a:lstStyle/>
          <a:p>
            <a:r>
              <a:rPr lang="en-US" dirty="0"/>
              <a:t>You still be able to modify it (not completely change it).</a:t>
            </a:r>
          </a:p>
          <a:p>
            <a:endParaRPr lang="en-US" dirty="0"/>
          </a:p>
          <a:p>
            <a:r>
              <a:rPr lang="en-US" dirty="0"/>
              <a:t>Submit the tentative Abstract of Project Proposal next Monday </a:t>
            </a:r>
          </a:p>
          <a:p>
            <a:pPr lvl="1"/>
            <a:r>
              <a:rPr lang="en-US" dirty="0"/>
              <a:t>Title</a:t>
            </a:r>
          </a:p>
          <a:p>
            <a:pPr lvl="1"/>
            <a:r>
              <a:rPr lang="en-US" dirty="0"/>
              <a:t>Names</a:t>
            </a:r>
          </a:p>
          <a:p>
            <a:pPr lvl="1"/>
            <a:r>
              <a:rPr lang="en-US" dirty="0"/>
              <a:t>Details about the database</a:t>
            </a:r>
          </a:p>
          <a:p>
            <a:pPr lvl="2"/>
            <a:r>
              <a:rPr lang="en-US" dirty="0"/>
              <a:t>Problem</a:t>
            </a:r>
          </a:p>
          <a:p>
            <a:pPr lvl="2"/>
            <a:r>
              <a:rPr lang="en-US" dirty="0"/>
              <a:t>Type: Classification (preferred), Regression, Clustering, </a:t>
            </a:r>
            <a:r>
              <a:rPr lang="en-US" dirty="0" err="1"/>
              <a:t>etc</a:t>
            </a:r>
            <a:endParaRPr lang="en-US" dirty="0"/>
          </a:p>
          <a:p>
            <a:pPr lvl="2"/>
            <a:r>
              <a:rPr lang="en-US" dirty="0"/>
              <a:t>Inputs and an Output</a:t>
            </a:r>
          </a:p>
          <a:p>
            <a:pPr lvl="2"/>
            <a:r>
              <a:rPr lang="en-US" dirty="0"/>
              <a:t>Reference: own (preferred) or borrowed</a:t>
            </a:r>
          </a:p>
          <a:p>
            <a:pPr marL="914400" lvl="2" indent="0">
              <a:buNone/>
            </a:pPr>
            <a:endParaRPr lang="en-US" dirty="0"/>
          </a:p>
          <a:p>
            <a:pPr marL="800100" lvl="3" indent="-342900"/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9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in your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Methods: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Clustering</a:t>
            </a:r>
          </a:p>
          <a:p>
            <a:endParaRPr lang="en-US" dirty="0"/>
          </a:p>
          <a:p>
            <a:r>
              <a:rPr lang="en-US" dirty="0"/>
              <a:t>Steps:</a:t>
            </a:r>
          </a:p>
          <a:p>
            <a:pPr lvl="1"/>
            <a:r>
              <a:rPr lang="en-US" dirty="0"/>
              <a:t>Pre-processing </a:t>
            </a:r>
          </a:p>
          <a:p>
            <a:pPr lvl="1"/>
            <a:r>
              <a:rPr lang="en-US" dirty="0"/>
              <a:t>Model development</a:t>
            </a:r>
          </a:p>
          <a:p>
            <a:pPr lvl="1"/>
            <a:r>
              <a:rPr lang="en-US" dirty="0"/>
              <a:t>Post-processing: explain and investigate the results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49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26012"/>
          </a:xfrm>
        </p:spPr>
        <p:txBody>
          <a:bodyPr/>
          <a:lstStyle/>
          <a:p>
            <a:r>
              <a:rPr lang="en-US" dirty="0"/>
              <a:t>Type of variables</a:t>
            </a:r>
          </a:p>
          <a:p>
            <a:r>
              <a:rPr lang="en-US" dirty="0"/>
              <a:t>Statistical tests</a:t>
            </a:r>
          </a:p>
          <a:p>
            <a:r>
              <a:rPr lang="en-US" dirty="0"/>
              <a:t>Scatter Plots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Correlations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Finding outliers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imputing missing values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Investigating the </a:t>
            </a:r>
            <a:r>
              <a:rPr lang="en-US" dirty="0" err="1"/>
              <a:t>multicollinearity</a:t>
            </a:r>
            <a:r>
              <a:rPr lang="en-US" dirty="0"/>
              <a:t> (for multiple regression)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variable dependencies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Standardizing variables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 err="1"/>
              <a:t>etc</a:t>
            </a:r>
            <a:r>
              <a:rPr lang="en-US" dirty="0"/>
              <a:t>!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“Perform each if required”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If there is an outcome variable:</a:t>
            </a:r>
          </a:p>
          <a:p>
            <a:pPr lvl="1"/>
            <a:r>
              <a:rPr lang="en-US" sz="2400" dirty="0"/>
              <a:t>Perform a classification or regression analysis</a:t>
            </a:r>
          </a:p>
          <a:p>
            <a:endParaRPr lang="en-US" sz="2800" dirty="0" smtClean="0"/>
          </a:p>
          <a:p>
            <a:r>
              <a:rPr lang="en-US" sz="2800" dirty="0" smtClean="0"/>
              <a:t>(</a:t>
            </a:r>
            <a:r>
              <a:rPr lang="en-US" sz="2800" dirty="0"/>
              <a:t>Now) To group observations:</a:t>
            </a:r>
          </a:p>
          <a:p>
            <a:pPr lvl="1"/>
            <a:r>
              <a:rPr lang="en-US" sz="2400" dirty="0"/>
              <a:t>Perform Cluster Analysis</a:t>
            </a:r>
          </a:p>
          <a:p>
            <a:endParaRPr lang="en-US" sz="2800" dirty="0" smtClean="0"/>
          </a:p>
          <a:p>
            <a:r>
              <a:rPr lang="en-US" sz="2800" dirty="0" smtClean="0"/>
              <a:t>(</a:t>
            </a:r>
            <a:r>
              <a:rPr lang="en-US" sz="2800" dirty="0"/>
              <a:t>Later) To restructure a group of variables:</a:t>
            </a:r>
          </a:p>
          <a:p>
            <a:pPr lvl="1"/>
            <a:r>
              <a:rPr lang="en-US" sz="2400" dirty="0"/>
              <a:t>Perform PCA or Factor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529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8725"/>
            <a:ext cx="8229600" cy="5114925"/>
          </a:xfrm>
        </p:spPr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sz="2400" dirty="0"/>
              <a:t>Variable selection </a:t>
            </a:r>
          </a:p>
          <a:p>
            <a:pPr marL="1200150" lvl="3" indent="-342900"/>
            <a:r>
              <a:rPr lang="en-US" sz="2000" dirty="0"/>
              <a:t>Forward selection</a:t>
            </a:r>
          </a:p>
          <a:p>
            <a:pPr marL="1200150" lvl="3" indent="-342900"/>
            <a:r>
              <a:rPr lang="en-US" sz="2000" dirty="0"/>
              <a:t>Backward elimination</a:t>
            </a:r>
          </a:p>
          <a:p>
            <a:pPr marL="1200150" lvl="3" indent="-342900"/>
            <a:r>
              <a:rPr lang="en-US" sz="2000" dirty="0"/>
              <a:t>Stepwise selection</a:t>
            </a:r>
          </a:p>
          <a:p>
            <a:pPr marL="342900" lvl="1" indent="-342900">
              <a:buFont typeface="Arial"/>
              <a:buChar char="•"/>
            </a:pPr>
            <a:r>
              <a:rPr lang="en-US" sz="2400" dirty="0"/>
              <a:t>Using correlation coefficient and error functions (e.g. RMSE) to evaluate and compare models</a:t>
            </a:r>
          </a:p>
          <a:p>
            <a:pPr marL="342900" lvl="1" indent="-342900">
              <a:buFont typeface="Arial"/>
              <a:buChar char="•"/>
            </a:pPr>
            <a:r>
              <a:rPr lang="en-US" sz="2400" dirty="0" smtClean="0"/>
              <a:t>Extra </a:t>
            </a:r>
            <a:r>
              <a:rPr lang="en-US" sz="2400" dirty="0"/>
              <a:t>Criteria to compare to models with different number of IVs</a:t>
            </a:r>
          </a:p>
          <a:p>
            <a:pPr marL="1200150" lvl="3" indent="-342900"/>
            <a:r>
              <a:rPr lang="en-US" sz="2000" dirty="0"/>
              <a:t>Mallows </a:t>
            </a:r>
            <a:r>
              <a:rPr lang="en-US" sz="2000" dirty="0" err="1"/>
              <a:t>C</a:t>
            </a:r>
            <a:r>
              <a:rPr lang="en-US" sz="2000" baseline="-25000" dirty="0" err="1"/>
              <a:t>p</a:t>
            </a:r>
            <a:r>
              <a:rPr lang="en-US" sz="2000" dirty="0"/>
              <a:t>  </a:t>
            </a:r>
          </a:p>
          <a:p>
            <a:pPr marL="1200150" lvl="3" indent="-342900"/>
            <a:r>
              <a:rPr lang="en-US" sz="2000" dirty="0" err="1"/>
              <a:t>Akaike</a:t>
            </a:r>
            <a:r>
              <a:rPr lang="en-US" sz="2000" dirty="0"/>
              <a:t> Information Criterion (AIC)</a:t>
            </a:r>
          </a:p>
          <a:p>
            <a:pPr marL="342900" lvl="1" indent="-342900">
              <a:buFont typeface="Arial"/>
              <a:buChar char="•"/>
            </a:pPr>
            <a:r>
              <a:rPr lang="en-US" sz="2400" dirty="0"/>
              <a:t>Model Validation</a:t>
            </a:r>
          </a:p>
          <a:p>
            <a:pPr marL="342900" lvl="1" indent="-342900">
              <a:buFont typeface="Arial"/>
              <a:buChar char="•"/>
            </a:pPr>
            <a:r>
              <a:rPr lang="en-US" sz="2400" dirty="0"/>
              <a:t>Plot the prediction results and residual errors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6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Modelling: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8725"/>
            <a:ext cx="8229600" cy="5114925"/>
          </a:xfrm>
        </p:spPr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sz="2400" dirty="0"/>
              <a:t>Classifiers </a:t>
            </a:r>
          </a:p>
          <a:p>
            <a:pPr marL="1200150" lvl="3" indent="-342900"/>
            <a:r>
              <a:rPr lang="en-US" sz="2000" dirty="0"/>
              <a:t>Linear Discriminant Analysis </a:t>
            </a:r>
          </a:p>
          <a:p>
            <a:pPr marL="1200150" lvl="3" indent="-342900"/>
            <a:r>
              <a:rPr lang="en-US" sz="2000" dirty="0"/>
              <a:t>K Nearest Neighbor </a:t>
            </a:r>
          </a:p>
          <a:p>
            <a:pPr marL="1200150" lvl="3" indent="-342900"/>
            <a:r>
              <a:rPr lang="en-US" sz="2000" dirty="0"/>
              <a:t>Logistic Regression</a:t>
            </a:r>
          </a:p>
          <a:p>
            <a:pPr marL="1200150" lvl="3" indent="-342900"/>
            <a:r>
              <a:rPr lang="en-US" sz="2000" dirty="0"/>
              <a:t>Naïve Bayes</a:t>
            </a:r>
          </a:p>
          <a:p>
            <a:pPr marL="1200150" lvl="3" indent="-342900"/>
            <a:r>
              <a:rPr lang="en-US" sz="2000" dirty="0"/>
              <a:t>Ensemble </a:t>
            </a:r>
          </a:p>
          <a:p>
            <a:pPr marL="342900" lvl="1" indent="-342900">
              <a:buFont typeface="Arial"/>
              <a:buChar char="•"/>
            </a:pPr>
            <a:endParaRPr lang="en-US" sz="2400" dirty="0"/>
          </a:p>
          <a:p>
            <a:pPr marL="342900" lvl="1" indent="-342900">
              <a:buFont typeface="Arial"/>
              <a:buChar char="•"/>
            </a:pPr>
            <a:r>
              <a:rPr lang="en-US" sz="2400" dirty="0"/>
              <a:t>Performance Criteria</a:t>
            </a:r>
          </a:p>
          <a:p>
            <a:pPr marL="1200150" lvl="3" indent="-342900"/>
            <a:r>
              <a:rPr lang="en-US" sz="2200" dirty="0"/>
              <a:t>Cross-validation (if it is not Big Data)</a:t>
            </a:r>
          </a:p>
          <a:p>
            <a:pPr marL="1200150" lvl="3" indent="-342900"/>
            <a:r>
              <a:rPr lang="en-US" sz="2200" dirty="0"/>
              <a:t>Confusion Matrix</a:t>
            </a:r>
          </a:p>
          <a:p>
            <a:pPr marL="1200150" lvl="3" indent="-342900"/>
            <a:r>
              <a:rPr lang="en-US" sz="2200" dirty="0"/>
              <a:t>ROC Curves</a:t>
            </a:r>
            <a:endParaRPr lang="en-US" sz="2000" dirty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4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step!</a:t>
            </a:r>
          </a:p>
          <a:p>
            <a:endParaRPr lang="en-US" dirty="0"/>
          </a:p>
          <a:p>
            <a:r>
              <a:rPr lang="en-US" dirty="0"/>
              <a:t>Techniques</a:t>
            </a:r>
          </a:p>
          <a:p>
            <a:pPr lvl="1"/>
            <a:r>
              <a:rPr lang="en-US" dirty="0"/>
              <a:t>Principal Component Analysis (PCA)</a:t>
            </a:r>
          </a:p>
          <a:p>
            <a:pPr lvl="1"/>
            <a:r>
              <a:rPr lang="en-US" dirty="0"/>
              <a:t>Factor Analysis</a:t>
            </a:r>
          </a:p>
          <a:p>
            <a:endParaRPr lang="en-US" dirty="0"/>
          </a:p>
          <a:p>
            <a:r>
              <a:rPr lang="en-US" dirty="0"/>
              <a:t>You can find the optimum number of reduction!</a:t>
            </a:r>
          </a:p>
          <a:p>
            <a:endParaRPr lang="en-US" dirty="0"/>
          </a:p>
          <a:p>
            <a:r>
              <a:rPr lang="en-US" dirty="0" smtClean="0"/>
              <a:t>Two classes (April 1 and 8)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4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Visualize as much as possible!</a:t>
            </a:r>
          </a:p>
          <a:p>
            <a:endParaRPr lang="en-US" dirty="0"/>
          </a:p>
          <a:p>
            <a:r>
              <a:rPr lang="en-US" dirty="0"/>
              <a:t>Interpret the results</a:t>
            </a:r>
          </a:p>
          <a:p>
            <a:pPr lvl="1"/>
            <a:r>
              <a:rPr lang="en-US" dirty="0"/>
              <a:t>For example: LG model shows the first variable is more important than the second variable which is expected based on nature of the </a:t>
            </a:r>
            <a:r>
              <a:rPr lang="en-US" dirty="0" smtClean="0"/>
              <a:t>problem/variable.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Use the concept/assumptions to explain the results</a:t>
            </a:r>
          </a:p>
          <a:p>
            <a:pPr lvl="1"/>
            <a:r>
              <a:rPr lang="en-US" dirty="0"/>
              <a:t>For example: method A outperforms method B because assumption of the normality of variables in method B </a:t>
            </a:r>
            <a:r>
              <a:rPr lang="en-US" dirty="0" smtClean="0"/>
              <a:t>is </a:t>
            </a:r>
            <a:r>
              <a:rPr lang="en-US" dirty="0"/>
              <a:t>not satisfied.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Amir H Gandomi; PhD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Assistant Professor of Information Systems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a.h.gandomi@stevens.edu</a:t>
            </a:r>
          </a:p>
        </p:txBody>
      </p:sp>
    </p:spTree>
    <p:extLst>
      <p:ext uri="{BB962C8B-B14F-4D97-AF65-F5344CB8AC3E}">
        <p14:creationId xmlns:p14="http://schemas.microsoft.com/office/powerpoint/2010/main" val="220224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3025"/>
            <a:ext cx="8229600" cy="4525963"/>
          </a:xfrm>
        </p:spPr>
        <p:txBody>
          <a:bodyPr/>
          <a:lstStyle/>
          <a:p>
            <a:r>
              <a:rPr lang="en-US" dirty="0"/>
              <a:t>A process of Grouping observations</a:t>
            </a:r>
          </a:p>
          <a:p>
            <a:pPr lvl="1"/>
            <a:r>
              <a:rPr lang="en-US" dirty="0"/>
              <a:t>Observations in the same group call cluster</a:t>
            </a:r>
          </a:p>
          <a:p>
            <a:pPr lvl="1"/>
            <a:r>
              <a:rPr lang="en-US" dirty="0"/>
              <a:t>Clustering is based on the similarities!</a:t>
            </a:r>
          </a:p>
          <a:p>
            <a:pPr marL="342900" lvl="1" indent="-342900">
              <a:buFont typeface="Arial"/>
              <a:buChar char="•"/>
            </a:pPr>
            <a:endParaRPr lang="en-US" sz="2400" dirty="0"/>
          </a:p>
          <a:p>
            <a:pPr marL="342900" lvl="1" indent="-342900">
              <a:buFont typeface="Arial"/>
              <a:buChar char="•"/>
            </a:pPr>
            <a:r>
              <a:rPr lang="en-US" sz="2400" dirty="0"/>
              <a:t>Cluster analysis itself is not a specific algorithm, and it is could be an algorithm which tries to find undetected relationships within data to perform clustering</a:t>
            </a:r>
          </a:p>
          <a:p>
            <a:pPr marL="342900" lvl="1" indent="-342900">
              <a:buFont typeface="Arial"/>
              <a:buChar char="•"/>
            </a:pPr>
            <a:endParaRPr lang="en-US" sz="2400" dirty="0"/>
          </a:p>
          <a:p>
            <a:pPr marL="342900" lvl="1" indent="-342900">
              <a:buFont typeface="Arial"/>
              <a:buChar char="•"/>
            </a:pPr>
            <a:r>
              <a:rPr lang="en-US" sz="2400" dirty="0"/>
              <a:t>Application in many different fields:</a:t>
            </a:r>
          </a:p>
          <a:p>
            <a:pPr lvl="1"/>
            <a:r>
              <a:rPr lang="en-US" dirty="0"/>
              <a:t>Business</a:t>
            </a:r>
          </a:p>
          <a:p>
            <a:pPr lvl="1"/>
            <a:r>
              <a:rPr lang="en-US" dirty="0"/>
              <a:t>Bioinformatics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22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</a:t>
            </a:r>
            <a:r>
              <a:rPr lang="en-US" dirty="0"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endParaRPr lang="en-US" sz="2400" dirty="0"/>
          </a:p>
          <a:p>
            <a:pPr marL="342900" lvl="1" indent="-342900">
              <a:buFont typeface="Arial"/>
              <a:buChar char="•"/>
            </a:pPr>
            <a:r>
              <a:rPr lang="en-US" sz="2500" dirty="0"/>
              <a:t>Graphical Cluster Analysis</a:t>
            </a:r>
          </a:p>
          <a:p>
            <a:pPr marL="342900" lvl="1" indent="-342900">
              <a:buFont typeface="Arial"/>
              <a:buChar char="•"/>
            </a:pPr>
            <a:endParaRPr lang="en-US" sz="2500" dirty="0"/>
          </a:p>
          <a:p>
            <a:pPr marL="342900" lvl="1" indent="-342900">
              <a:buFont typeface="Arial"/>
              <a:buChar char="•"/>
            </a:pPr>
            <a:r>
              <a:rPr lang="en-US" sz="2500" dirty="0"/>
              <a:t>Analytical clustering techniques</a:t>
            </a:r>
          </a:p>
          <a:p>
            <a:pPr marL="742950" lvl="2" indent="-342900">
              <a:buFont typeface="Courier New" panose="02070309020205020404" pitchFamily="49" charset="0"/>
              <a:buChar char="o"/>
            </a:pPr>
            <a:r>
              <a:rPr lang="en-US" sz="2300" dirty="0"/>
              <a:t>Hierarchical Cluster Analysis</a:t>
            </a:r>
          </a:p>
          <a:p>
            <a:pPr marL="742950" lvl="2" indent="-342900">
              <a:buFont typeface="Courier New" panose="02070309020205020404" pitchFamily="49" charset="0"/>
              <a:buChar char="o"/>
            </a:pPr>
            <a:r>
              <a:rPr lang="en-US" sz="2300" dirty="0"/>
              <a:t>K-means Cluster Analysis</a:t>
            </a:r>
          </a:p>
          <a:p>
            <a:pPr marL="742950" lvl="2" indent="-342900">
              <a:buFont typeface="Courier New" panose="02070309020205020404" pitchFamily="49" charset="0"/>
              <a:buChar char="o"/>
            </a:pPr>
            <a:r>
              <a:rPr lang="en-US" sz="2300" dirty="0"/>
              <a:t>Density Cluster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43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Recall Discriminant Function Picture</a:t>
            </a:r>
            <a:br>
              <a:rPr lang="en-US" dirty="0"/>
            </a:br>
            <a:r>
              <a:rPr lang="en-US" dirty="0"/>
              <a:t>Related, but not identical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790700" y="1752600"/>
            <a:ext cx="38100" cy="39624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524000" y="5257800"/>
            <a:ext cx="53721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 rot="2209604">
            <a:off x="1727792" y="2852043"/>
            <a:ext cx="2971800" cy="13785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rot="2209604">
            <a:off x="3999472" y="2510144"/>
            <a:ext cx="2228501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886200" y="2895600"/>
            <a:ext cx="3931920" cy="292608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7162800" y="3733800"/>
            <a:ext cx="1066800" cy="10668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37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B666-2228-44FF-B2B4-4EC568F9D43D}" type="slidenum">
              <a:rPr lang="en-US" smtClean="0"/>
              <a:t>9</a:t>
            </a:fld>
            <a:endParaRPr lang="en-US"/>
          </a:p>
        </p:txBody>
      </p:sp>
      <p:pic>
        <p:nvPicPr>
          <p:cNvPr id="9218" name="Picture 2" descr="https://upload.wikimedia.org/wikipedia/commons/thumb/d/d8/EM-Gaussian-data.svg/434px-EM-Gaussian-data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36132"/>
            <a:ext cx="41338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upload.wikimedia.org/wikipedia/commons/thumb/e/e5/KMeans-Gaussian-data.svg/434px-KMeans-Gaussian-data.svg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1336131"/>
            <a:ext cx="41338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312" y="6456733"/>
            <a:ext cx="2453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https://en.wikipedia.org</a:t>
            </a:r>
          </a:p>
        </p:txBody>
      </p:sp>
      <p:sp>
        <p:nvSpPr>
          <p:cNvPr id="6" name="Rectangle 5"/>
          <p:cNvSpPr/>
          <p:nvPr/>
        </p:nvSpPr>
        <p:spPr>
          <a:xfrm>
            <a:off x="5928214" y="5705769"/>
            <a:ext cx="1402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Voronoi</a:t>
            </a:r>
            <a:r>
              <a:rPr lang="en-US" dirty="0"/>
              <a:t>-cells</a:t>
            </a:r>
          </a:p>
        </p:txBody>
      </p:sp>
      <p:sp>
        <p:nvSpPr>
          <p:cNvPr id="9" name="Rectangle 8"/>
          <p:cNvSpPr/>
          <p:nvPr/>
        </p:nvSpPr>
        <p:spPr>
          <a:xfrm>
            <a:off x="1936743" y="5705769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Gaussians</a:t>
            </a:r>
          </a:p>
        </p:txBody>
      </p:sp>
    </p:spTree>
    <p:extLst>
      <p:ext uri="{BB962C8B-B14F-4D97-AF65-F5344CB8AC3E}">
        <p14:creationId xmlns:p14="http://schemas.microsoft.com/office/powerpoint/2010/main" val="313210788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42888</TotalTime>
  <Words>1683</Words>
  <Application>Microsoft Office PowerPoint</Application>
  <PresentationFormat>On-screen Show (4:3)</PresentationFormat>
  <Paragraphs>534</Paragraphs>
  <Slides>54</Slides>
  <Notes>8</Notes>
  <HiddenSlides>2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54</vt:i4>
      </vt:variant>
    </vt:vector>
  </HeadingPairs>
  <TitlesOfParts>
    <vt:vector size="72" baseType="lpstr">
      <vt:lpstr>Arial</vt:lpstr>
      <vt:lpstr>Arial</vt:lpstr>
      <vt:lpstr>Calibri</vt:lpstr>
      <vt:lpstr>Century Gothic</vt:lpstr>
      <vt:lpstr>Courier New</vt:lpstr>
      <vt:lpstr>Fira Sans</vt:lpstr>
      <vt:lpstr>Nimbus Roman No9 L</vt:lpstr>
      <vt:lpstr>Roboto</vt:lpstr>
      <vt:lpstr>Times New Roman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Outline – Class 8</vt:lpstr>
      <vt:lpstr>Corporate networking event </vt:lpstr>
      <vt:lpstr>Project Presentation</vt:lpstr>
      <vt:lpstr>Where we are:</vt:lpstr>
      <vt:lpstr>Clustering</vt:lpstr>
      <vt:lpstr>Cluster Analysis</vt:lpstr>
      <vt:lpstr>Recall Discriminant Function Picture Related, but not identical problem</vt:lpstr>
      <vt:lpstr>Visualization</vt:lpstr>
      <vt:lpstr>Graphical Methods</vt:lpstr>
      <vt:lpstr>Scatter Plots</vt:lpstr>
      <vt:lpstr>Distance Measures</vt:lpstr>
      <vt:lpstr>Small Scale Example (p 413) Distances in R2</vt:lpstr>
      <vt:lpstr>Profile diagram/plot</vt:lpstr>
      <vt:lpstr>Example (p 408)</vt:lpstr>
      <vt:lpstr>Example:  25 Companies (p 410)</vt:lpstr>
      <vt:lpstr>Example: Profile Plot for Co. #1 Standardized Variables (Z’s)</vt:lpstr>
      <vt:lpstr>Example:  Profile Plot for several companies Standardized Variables (Z’s)(p 412)</vt:lpstr>
      <vt:lpstr>Analysis</vt:lpstr>
      <vt:lpstr>Analytical clustering techniques </vt:lpstr>
      <vt:lpstr>Hierarchical Clustering</vt:lpstr>
      <vt:lpstr>Hierarchical Methods</vt:lpstr>
      <vt:lpstr>Popular Procedure</vt:lpstr>
      <vt:lpstr>Hierarchical Clustering (p 415) O(n3)</vt:lpstr>
      <vt:lpstr>Steps (p 414)</vt:lpstr>
      <vt:lpstr>PowerPoint Presentation</vt:lpstr>
      <vt:lpstr>Example Continued: Dendrogram (or tree graph) for Hierarchical Cluster Analysis (p 417)</vt:lpstr>
      <vt:lpstr>Distance between clusters - 1</vt:lpstr>
      <vt:lpstr>Distance between clusters - 2</vt:lpstr>
      <vt:lpstr>PowerPoint Presentation</vt:lpstr>
      <vt:lpstr>K-means Clustering</vt:lpstr>
      <vt:lpstr>Steps of K-means clustering </vt:lpstr>
      <vt:lpstr>A Small Example: K-means Clustering  (NP), (p 418)</vt:lpstr>
      <vt:lpstr>K-means Clustering – Initial Step</vt:lpstr>
      <vt:lpstr>A Small Example: K-means Clustering Initial Step (p 418)</vt:lpstr>
      <vt:lpstr>K-means Clustering – Succeeding Steps</vt:lpstr>
      <vt:lpstr>A Small Example: K-means Clustering Succeeding Step (p 418)</vt:lpstr>
      <vt:lpstr>A Slightly Larger Example: 25 Companies K-means Clustering (p 422)</vt:lpstr>
      <vt:lpstr>Profile plots of means  </vt:lpstr>
      <vt:lpstr>Density Based Clustering</vt:lpstr>
      <vt:lpstr>Density Based Clustering Basic Idea - O(n2 )</vt:lpstr>
      <vt:lpstr>Density Based Clustering </vt:lpstr>
      <vt:lpstr>Density-based spatial clustering of applications with noise (DBSCAN)</vt:lpstr>
      <vt:lpstr>Visualization Density Based Clustering and Comparison with K-mean</vt:lpstr>
      <vt:lpstr>DBSCAN  Advantages &amp; Disadvantages</vt:lpstr>
      <vt:lpstr>Density Based Clustering Examples</vt:lpstr>
      <vt:lpstr>Project Proposal </vt:lpstr>
      <vt:lpstr>Analysis in your project</vt:lpstr>
      <vt:lpstr>Per-processing</vt:lpstr>
      <vt:lpstr>Modelling: Regression</vt:lpstr>
      <vt:lpstr>Modelling: Classification</vt:lpstr>
      <vt:lpstr>Dimension Reduction</vt:lpstr>
      <vt:lpstr>Post-processing</vt:lpstr>
      <vt:lpstr>PowerPoint Presentation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Amir</cp:lastModifiedBy>
  <cp:revision>1086</cp:revision>
  <cp:lastPrinted>2016-08-09T14:57:31Z</cp:lastPrinted>
  <dcterms:created xsi:type="dcterms:W3CDTF">2013-11-01T14:42:31Z</dcterms:created>
  <dcterms:modified xsi:type="dcterms:W3CDTF">2019-03-11T22:03:49Z</dcterms:modified>
</cp:coreProperties>
</file>